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56" r:id="rId2"/>
    <p:sldId id="257" r:id="rId3"/>
    <p:sldId id="298" r:id="rId4"/>
    <p:sldId id="258" r:id="rId5"/>
    <p:sldId id="260" r:id="rId6"/>
    <p:sldId id="261" r:id="rId7"/>
    <p:sldId id="262" r:id="rId8"/>
    <p:sldId id="265" r:id="rId9"/>
    <p:sldId id="264" r:id="rId10"/>
    <p:sldId id="263" r:id="rId11"/>
    <p:sldId id="266" r:id="rId12"/>
    <p:sldId id="267" r:id="rId13"/>
    <p:sldId id="271" r:id="rId14"/>
    <p:sldId id="269" r:id="rId15"/>
    <p:sldId id="270" r:id="rId16"/>
    <p:sldId id="272" r:id="rId17"/>
    <p:sldId id="299" r:id="rId18"/>
    <p:sldId id="274" r:id="rId19"/>
    <p:sldId id="275" r:id="rId20"/>
    <p:sldId id="276" r:id="rId21"/>
    <p:sldId id="277" r:id="rId22"/>
    <p:sldId id="300" r:id="rId23"/>
    <p:sldId id="279" r:id="rId24"/>
    <p:sldId id="280" r:id="rId25"/>
    <p:sldId id="281" r:id="rId26"/>
    <p:sldId id="282" r:id="rId27"/>
    <p:sldId id="296" r:id="rId28"/>
    <p:sldId id="301" r:id="rId29"/>
    <p:sldId id="285" r:id="rId30"/>
    <p:sldId id="286" r:id="rId31"/>
    <p:sldId id="287" r:id="rId32"/>
    <p:sldId id="288" r:id="rId33"/>
    <p:sldId id="302" r:id="rId34"/>
    <p:sldId id="290" r:id="rId35"/>
    <p:sldId id="291" r:id="rId36"/>
    <p:sldId id="292" r:id="rId37"/>
    <p:sldId id="294" r:id="rId38"/>
    <p:sldId id="303" r:id="rId39"/>
    <p:sldId id="304" r:id="rId40"/>
    <p:sldId id="305" r:id="rId41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59" autoAdjust="0"/>
    <p:restoredTop sz="94660"/>
  </p:normalViewPr>
  <p:slideViewPr>
    <p:cSldViewPr snapToGrid="0">
      <p:cViewPr varScale="1">
        <p:scale>
          <a:sx n="99" d="100"/>
          <a:sy n="99" d="100"/>
        </p:scale>
        <p:origin x="90" y="4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Hardware Cost (Total </a:t>
            </a:r>
            <a:r>
              <a:rPr lang="el-GR" sz="1400" b="1" i="0" u="none" strike="noStrike" baseline="0" dirty="0">
                <a:effectLst/>
              </a:rPr>
              <a:t>€</a:t>
            </a:r>
            <a:r>
              <a:rPr lang="en-US" sz="1400" b="1" i="0" u="none" strike="noStrike" baseline="0" dirty="0">
                <a:effectLst/>
              </a:rPr>
              <a:t>194</a:t>
            </a:r>
            <a:r>
              <a:rPr lang="en-US" sz="1400" b="0" i="0" u="none" strike="noStrike" baseline="0" dirty="0">
                <a:effectLst/>
              </a:rPr>
              <a:t>)</a:t>
            </a:r>
            <a:r>
              <a:rPr lang="en-US" dirty="0"/>
              <a:t>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l-GR"/>
        </a:p>
      </c:txPr>
    </c:title>
    <c:autoTitleDeleted val="0"/>
    <c:plotArea>
      <c:layout>
        <c:manualLayout>
          <c:layoutTarget val="inner"/>
          <c:xMode val="edge"/>
          <c:yMode val="edge"/>
          <c:x val="0.44979541392277422"/>
          <c:y val="0.20594298509396081"/>
          <c:w val="0.52307909326868118"/>
          <c:h val="0.6647591531963322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Hardware Cost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3.2153175455340813E-2"/>
                  <c:y val="-9.5721184023267805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3.0910283941780005E-2"/>
                  <c:y val="-3.6131478040383073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5.2379801956573609E-2"/>
                  <c:y val="-7.7733377250495622E-4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-1.9446598301425956E-2"/>
                  <c:y val="2.4405053804232166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>
                <c:manualLayout>
                  <c:x val="-1.5288066116705357E-2"/>
                  <c:y val="9.801294345550747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>
                <c:manualLayout>
                  <c:x val="-2.327621668650642E-3"/>
                  <c:y val="3.3163855399391175E-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1"/>
              <c:layout>
                <c:manualLayout>
                  <c:x val="7.807172881381641E-2"/>
                  <c:y val="-7.4666294008230605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l-GR"/>
              </a:p>
            </c:tx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Sheet1!$A$2:$A$13</c:f>
              <c:strCache>
                <c:ptCount val="12"/>
                <c:pt idx="0">
                  <c:v>Anemometer, Wind Vane and Rain Gauge</c:v>
                </c:pt>
                <c:pt idx="1">
                  <c:v>Raspberry PI</c:v>
                </c:pt>
                <c:pt idx="2">
                  <c:v>Web Camera + Pan - Tilt Bracket + Servos</c:v>
                </c:pt>
                <c:pt idx="3">
                  <c:v>Arduino Mega</c:v>
                </c:pt>
                <c:pt idx="4">
                  <c:v>Ethernet / Power Cables</c:v>
                </c:pt>
                <c:pt idx="5">
                  <c:v>Water resistant PVC box</c:v>
                </c:pt>
                <c:pt idx="6">
                  <c:v>Jumpers, Resistances, Capacitors and Misc</c:v>
                </c:pt>
                <c:pt idx="7">
                  <c:v>Ethernet Switch </c:v>
                </c:pt>
                <c:pt idx="8">
                  <c:v>Arduino Power Source</c:v>
                </c:pt>
                <c:pt idx="9">
                  <c:v>Ethernet Sheild</c:v>
                </c:pt>
                <c:pt idx="10">
                  <c:v>DHT22</c:v>
                </c:pt>
                <c:pt idx="11">
                  <c:v>BMP085</c:v>
                </c:pt>
              </c:strCache>
            </c:strRef>
          </c:cat>
          <c:val>
            <c:numRef>
              <c:f>Sheet1!$B$2:$B$13</c:f>
              <c:numCache>
                <c:formatCode>[$€-2]\ #,##0;[Red]\-[$€-2]\ #,##0</c:formatCode>
                <c:ptCount val="12"/>
                <c:pt idx="0">
                  <c:v>55</c:v>
                </c:pt>
                <c:pt idx="1">
                  <c:v>35</c:v>
                </c:pt>
                <c:pt idx="2">
                  <c:v>20</c:v>
                </c:pt>
                <c:pt idx="3">
                  <c:v>15</c:v>
                </c:pt>
                <c:pt idx="4">
                  <c:v>15</c:v>
                </c:pt>
                <c:pt idx="5">
                  <c:v>12</c:v>
                </c:pt>
                <c:pt idx="6">
                  <c:v>10</c:v>
                </c:pt>
                <c:pt idx="7">
                  <c:v>10</c:v>
                </c:pt>
                <c:pt idx="8">
                  <c:v>8</c:v>
                </c:pt>
                <c:pt idx="9">
                  <c:v>6</c:v>
                </c:pt>
                <c:pt idx="10">
                  <c:v>5</c:v>
                </c:pt>
                <c:pt idx="11">
                  <c:v>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0"/>
          <c:y val="0.13504081573646623"/>
          <c:w val="0.28758320993646569"/>
          <c:h val="0.815872839946414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l-G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l-G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microsoft.com/office/2007/relationships/hdphoto" Target="../media/hdphoto1.wdp"/><Relationship Id="rId1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microsoft.com/office/2007/relationships/hdphoto" Target="../media/hdphoto1.wdp"/><Relationship Id="rId1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C477C0-E194-4DDB-9281-CF386C806BA8}" type="doc">
      <dgm:prSet loTypeId="urn:microsoft.com/office/officeart/2005/8/layout/hProcess10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6875C962-9738-47CC-A7EF-7AA0F85E0AE1}">
      <dgm:prSet phldrT="[Text]" custT="1"/>
      <dgm:spPr/>
      <dgm:t>
        <a:bodyPr/>
        <a:lstStyle/>
        <a:p>
          <a:pPr algn="ctr"/>
          <a:r>
            <a:rPr lang="en-US" sz="1400" dirty="0" smtClean="0"/>
            <a:t>Raspberry PI </a:t>
          </a:r>
        </a:p>
        <a:p>
          <a:pPr algn="l"/>
          <a:endParaRPr lang="el-GR" sz="1000" dirty="0"/>
        </a:p>
      </dgm:t>
    </dgm:pt>
    <dgm:pt modelId="{6FB811E8-4174-463F-A803-A3C3C3E106DD}" type="parTrans" cxnId="{177E0430-75DE-445D-AC0A-685B52BFE681}">
      <dgm:prSet/>
      <dgm:spPr/>
      <dgm:t>
        <a:bodyPr/>
        <a:lstStyle/>
        <a:p>
          <a:endParaRPr lang="el-GR"/>
        </a:p>
      </dgm:t>
    </dgm:pt>
    <dgm:pt modelId="{73881B95-3906-4562-B40D-771817BECF93}" type="sibTrans" cxnId="{177E0430-75DE-445D-AC0A-685B52BFE681}">
      <dgm:prSet/>
      <dgm:spPr/>
      <dgm:t>
        <a:bodyPr/>
        <a:lstStyle/>
        <a:p>
          <a:endParaRPr lang="el-GR"/>
        </a:p>
      </dgm:t>
    </dgm:pt>
    <dgm:pt modelId="{C2D8FBD4-9400-4C66-9756-82C6CD743EE3}">
      <dgm:prSet phldrT="[Text]"/>
      <dgm:spPr/>
      <dgm:t>
        <a:bodyPr/>
        <a:lstStyle/>
        <a:p>
          <a:r>
            <a:rPr lang="en-US" dirty="0" smtClean="0"/>
            <a:t>Arduino Mega + Ethernet Shield</a:t>
          </a:r>
        </a:p>
        <a:p>
          <a:endParaRPr lang="en-US" dirty="0" smtClean="0"/>
        </a:p>
      </dgm:t>
    </dgm:pt>
    <dgm:pt modelId="{7AF612F6-1B7C-476B-82F1-063ED60DF803}" type="parTrans" cxnId="{F7C7C6DF-F59A-41A9-B131-B3EA57381FCD}">
      <dgm:prSet/>
      <dgm:spPr/>
      <dgm:t>
        <a:bodyPr/>
        <a:lstStyle/>
        <a:p>
          <a:endParaRPr lang="el-GR"/>
        </a:p>
      </dgm:t>
    </dgm:pt>
    <dgm:pt modelId="{FB5F3E88-0A65-412D-B89B-3DCBFB8D5481}" type="sibTrans" cxnId="{F7C7C6DF-F59A-41A9-B131-B3EA57381FCD}">
      <dgm:prSet/>
      <dgm:spPr/>
      <dgm:t>
        <a:bodyPr/>
        <a:lstStyle/>
        <a:p>
          <a:endParaRPr lang="el-GR"/>
        </a:p>
      </dgm:t>
    </dgm:pt>
    <dgm:pt modelId="{403FDE2E-B521-4500-B6BF-15933C333ADF}">
      <dgm:prSet phldrT="[Text]" custT="1"/>
      <dgm:spPr/>
      <dgm:t>
        <a:bodyPr/>
        <a:lstStyle/>
        <a:p>
          <a:r>
            <a:rPr lang="en-US" sz="1050" dirty="0" smtClean="0"/>
            <a:t>Visualization of the Weather Data on </a:t>
          </a:r>
          <a:r>
            <a:rPr lang="en-US" sz="1050" dirty="0" smtClean="0"/>
            <a:t>the Web</a:t>
          </a:r>
          <a:endParaRPr lang="el-GR" sz="1050" dirty="0"/>
        </a:p>
      </dgm:t>
    </dgm:pt>
    <dgm:pt modelId="{7FFA66F7-7615-47B4-B57A-2C069B03B924}" type="parTrans" cxnId="{782D66C3-DF53-46DC-8E9F-69AB2D3BA6DF}">
      <dgm:prSet/>
      <dgm:spPr/>
      <dgm:t>
        <a:bodyPr/>
        <a:lstStyle/>
        <a:p>
          <a:endParaRPr lang="el-GR"/>
        </a:p>
      </dgm:t>
    </dgm:pt>
    <dgm:pt modelId="{6C500D10-E466-4BB5-9499-121F29C6160F}" type="sibTrans" cxnId="{782D66C3-DF53-46DC-8E9F-69AB2D3BA6DF}">
      <dgm:prSet/>
      <dgm:spPr/>
      <dgm:t>
        <a:bodyPr/>
        <a:lstStyle/>
        <a:p>
          <a:endParaRPr lang="el-GR"/>
        </a:p>
      </dgm:t>
    </dgm:pt>
    <dgm:pt modelId="{780A66EB-6B69-4EA1-9CA2-1BC5B301E10A}">
      <dgm:prSet/>
      <dgm:spPr/>
      <dgm:t>
        <a:bodyPr/>
        <a:lstStyle/>
        <a:p>
          <a:r>
            <a:rPr lang="en-US" dirty="0" smtClean="0"/>
            <a:t> DHT22</a:t>
          </a:r>
          <a:endParaRPr lang="el-GR" dirty="0"/>
        </a:p>
      </dgm:t>
    </dgm:pt>
    <dgm:pt modelId="{EE00F4F4-63A0-4487-8328-7288238A834E}" type="parTrans" cxnId="{7ACA4DBC-1D77-4EA9-ACA0-D76F0A4288C8}">
      <dgm:prSet/>
      <dgm:spPr/>
      <dgm:t>
        <a:bodyPr/>
        <a:lstStyle/>
        <a:p>
          <a:endParaRPr lang="el-GR"/>
        </a:p>
      </dgm:t>
    </dgm:pt>
    <dgm:pt modelId="{2AF9F5DB-E967-4E46-A1E0-FA6C258F03DB}" type="sibTrans" cxnId="{7ACA4DBC-1D77-4EA9-ACA0-D76F0A4288C8}">
      <dgm:prSet/>
      <dgm:spPr/>
      <dgm:t>
        <a:bodyPr/>
        <a:lstStyle/>
        <a:p>
          <a:endParaRPr lang="el-GR"/>
        </a:p>
      </dgm:t>
    </dgm:pt>
    <dgm:pt modelId="{255BE1EA-BF6F-4252-8B98-F381AC326319}">
      <dgm:prSet/>
      <dgm:spPr/>
      <dgm:t>
        <a:bodyPr/>
        <a:lstStyle/>
        <a:p>
          <a:r>
            <a:rPr lang="en-US" dirty="0" smtClean="0"/>
            <a:t> BMP085</a:t>
          </a:r>
          <a:endParaRPr lang="el-GR" dirty="0"/>
        </a:p>
      </dgm:t>
    </dgm:pt>
    <dgm:pt modelId="{3D55B3A2-BCA2-4556-96CB-6668B9871BBD}" type="parTrans" cxnId="{BB055DF7-C094-4B7B-8782-DEC13E5A4547}">
      <dgm:prSet/>
      <dgm:spPr/>
      <dgm:t>
        <a:bodyPr/>
        <a:lstStyle/>
        <a:p>
          <a:endParaRPr lang="el-GR"/>
        </a:p>
      </dgm:t>
    </dgm:pt>
    <dgm:pt modelId="{2B010DB0-A1D8-4C79-A618-D2383E01BD40}" type="sibTrans" cxnId="{BB055DF7-C094-4B7B-8782-DEC13E5A4547}">
      <dgm:prSet/>
      <dgm:spPr/>
      <dgm:t>
        <a:bodyPr/>
        <a:lstStyle/>
        <a:p>
          <a:endParaRPr lang="el-GR"/>
        </a:p>
      </dgm:t>
    </dgm:pt>
    <dgm:pt modelId="{58A8EBB1-5714-4BDD-9869-FA4EC87C52B1}">
      <dgm:prSet/>
      <dgm:spPr/>
      <dgm:t>
        <a:bodyPr/>
        <a:lstStyle/>
        <a:p>
          <a:r>
            <a:rPr lang="en-US" dirty="0" smtClean="0"/>
            <a:t> Wind Vane</a:t>
          </a:r>
          <a:endParaRPr lang="el-GR" dirty="0"/>
        </a:p>
      </dgm:t>
    </dgm:pt>
    <dgm:pt modelId="{3A6FA8F8-F458-4FEB-9639-63AF9DDA85FA}" type="parTrans" cxnId="{6CF9ABA0-CFF7-47EF-BC79-11EAE995001B}">
      <dgm:prSet/>
      <dgm:spPr/>
      <dgm:t>
        <a:bodyPr/>
        <a:lstStyle/>
        <a:p>
          <a:endParaRPr lang="el-GR"/>
        </a:p>
      </dgm:t>
    </dgm:pt>
    <dgm:pt modelId="{1469E384-8A2E-4EC6-9B12-866439DCF50E}" type="sibTrans" cxnId="{6CF9ABA0-CFF7-47EF-BC79-11EAE995001B}">
      <dgm:prSet/>
      <dgm:spPr/>
      <dgm:t>
        <a:bodyPr/>
        <a:lstStyle/>
        <a:p>
          <a:endParaRPr lang="el-GR"/>
        </a:p>
      </dgm:t>
    </dgm:pt>
    <dgm:pt modelId="{60C93BEF-D853-498D-BBBC-717448CB0AEE}">
      <dgm:prSet/>
      <dgm:spPr/>
      <dgm:t>
        <a:bodyPr/>
        <a:lstStyle/>
        <a:p>
          <a:r>
            <a:rPr lang="en-US" dirty="0" smtClean="0"/>
            <a:t> Anemometer</a:t>
          </a:r>
          <a:endParaRPr lang="el-GR" dirty="0"/>
        </a:p>
      </dgm:t>
    </dgm:pt>
    <dgm:pt modelId="{8F77F8CD-0AEE-4118-888B-CCA0388C09D2}" type="parTrans" cxnId="{0329E7C3-7EFD-49EB-AEF9-F01B95265669}">
      <dgm:prSet/>
      <dgm:spPr/>
      <dgm:t>
        <a:bodyPr/>
        <a:lstStyle/>
        <a:p>
          <a:endParaRPr lang="el-GR"/>
        </a:p>
      </dgm:t>
    </dgm:pt>
    <dgm:pt modelId="{F259E394-1492-44F7-912F-7EF7CCB73E5C}" type="sibTrans" cxnId="{0329E7C3-7EFD-49EB-AEF9-F01B95265669}">
      <dgm:prSet/>
      <dgm:spPr/>
      <dgm:t>
        <a:bodyPr/>
        <a:lstStyle/>
        <a:p>
          <a:endParaRPr lang="el-GR"/>
        </a:p>
      </dgm:t>
    </dgm:pt>
    <dgm:pt modelId="{CDB1816F-F57A-4899-BADC-531B9D980344}">
      <dgm:prSet/>
      <dgm:spPr/>
      <dgm:t>
        <a:bodyPr/>
        <a:lstStyle/>
        <a:p>
          <a:r>
            <a:rPr lang="en-US" dirty="0" smtClean="0"/>
            <a:t> Rain Gauge</a:t>
          </a:r>
          <a:endParaRPr lang="el-GR" dirty="0"/>
        </a:p>
      </dgm:t>
    </dgm:pt>
    <dgm:pt modelId="{38E2AAC7-8BA0-4264-916A-911BEB210BA2}" type="parTrans" cxnId="{0DD3B3A2-DCEE-40A9-81C1-3FFD1AEFFFB9}">
      <dgm:prSet/>
      <dgm:spPr/>
      <dgm:t>
        <a:bodyPr/>
        <a:lstStyle/>
        <a:p>
          <a:endParaRPr lang="el-GR"/>
        </a:p>
      </dgm:t>
    </dgm:pt>
    <dgm:pt modelId="{CCF8917C-80B7-4BA4-8B63-B0457E9DD91E}" type="sibTrans" cxnId="{0DD3B3A2-DCEE-40A9-81C1-3FFD1AEFFFB9}">
      <dgm:prSet/>
      <dgm:spPr/>
      <dgm:t>
        <a:bodyPr/>
        <a:lstStyle/>
        <a:p>
          <a:endParaRPr lang="el-GR"/>
        </a:p>
      </dgm:t>
    </dgm:pt>
    <dgm:pt modelId="{D5D93857-DD33-4309-9460-875479DA112D}">
      <dgm:prSet custT="1"/>
      <dgm:spPr/>
      <dgm:t>
        <a:bodyPr/>
        <a:lstStyle/>
        <a:p>
          <a:pPr algn="l"/>
          <a:r>
            <a:rPr lang="en-US" sz="900" dirty="0" smtClean="0"/>
            <a:t> Apache Web Server</a:t>
          </a:r>
          <a:endParaRPr lang="el-GR" sz="900" dirty="0"/>
        </a:p>
      </dgm:t>
    </dgm:pt>
    <dgm:pt modelId="{3B1598BC-B8AC-4180-A9BA-96D7A6CADE36}" type="parTrans" cxnId="{CFACF518-80E9-44C0-A5C5-72E63CD7A210}">
      <dgm:prSet/>
      <dgm:spPr/>
      <dgm:t>
        <a:bodyPr/>
        <a:lstStyle/>
        <a:p>
          <a:endParaRPr lang="el-GR"/>
        </a:p>
      </dgm:t>
    </dgm:pt>
    <dgm:pt modelId="{7F2DD723-BFAC-4DD9-BCB0-67FFB2ADDA51}" type="sibTrans" cxnId="{CFACF518-80E9-44C0-A5C5-72E63CD7A210}">
      <dgm:prSet/>
      <dgm:spPr/>
      <dgm:t>
        <a:bodyPr/>
        <a:lstStyle/>
        <a:p>
          <a:endParaRPr lang="el-GR"/>
        </a:p>
      </dgm:t>
    </dgm:pt>
    <dgm:pt modelId="{49206843-F397-4EEC-9706-303AAA553DE4}">
      <dgm:prSet custT="1"/>
      <dgm:spPr/>
      <dgm:t>
        <a:bodyPr/>
        <a:lstStyle/>
        <a:p>
          <a:pPr algn="l"/>
          <a:r>
            <a:rPr lang="en-US" sz="900" dirty="0" smtClean="0"/>
            <a:t> MySQL Database</a:t>
          </a:r>
          <a:endParaRPr lang="el-GR" sz="900" dirty="0"/>
        </a:p>
      </dgm:t>
    </dgm:pt>
    <dgm:pt modelId="{3618C1CB-AD55-4FC0-B2F7-CCE136E687E9}" type="parTrans" cxnId="{005FF5DA-3DC3-4A02-8256-6D803815CD67}">
      <dgm:prSet/>
      <dgm:spPr/>
      <dgm:t>
        <a:bodyPr/>
        <a:lstStyle/>
        <a:p>
          <a:endParaRPr lang="el-GR"/>
        </a:p>
      </dgm:t>
    </dgm:pt>
    <dgm:pt modelId="{8B092FE5-2772-47C8-9AF1-122EC00A967C}" type="sibTrans" cxnId="{005FF5DA-3DC3-4A02-8256-6D803815CD67}">
      <dgm:prSet/>
      <dgm:spPr/>
      <dgm:t>
        <a:bodyPr/>
        <a:lstStyle/>
        <a:p>
          <a:endParaRPr lang="el-GR"/>
        </a:p>
      </dgm:t>
    </dgm:pt>
    <dgm:pt modelId="{F4701C78-62A5-4120-8035-4F1892704780}">
      <dgm:prSet/>
      <dgm:spPr/>
      <dgm:t>
        <a:bodyPr/>
        <a:lstStyle/>
        <a:p>
          <a:r>
            <a:rPr lang="en-US" dirty="0" smtClean="0"/>
            <a:t>Android Application</a:t>
          </a:r>
          <a:endParaRPr lang="el-GR" dirty="0"/>
        </a:p>
      </dgm:t>
    </dgm:pt>
    <dgm:pt modelId="{2DF55623-755E-4F10-94B1-9E58AF443E86}" type="parTrans" cxnId="{B12554BE-DA6F-4C77-81C6-AA5C66FCC676}">
      <dgm:prSet/>
      <dgm:spPr/>
      <dgm:t>
        <a:bodyPr/>
        <a:lstStyle/>
        <a:p>
          <a:endParaRPr lang="el-GR"/>
        </a:p>
      </dgm:t>
    </dgm:pt>
    <dgm:pt modelId="{C11ED10B-EA41-406B-9BE5-9F33C2B326F4}" type="sibTrans" cxnId="{B12554BE-DA6F-4C77-81C6-AA5C66FCC676}">
      <dgm:prSet/>
      <dgm:spPr/>
      <dgm:t>
        <a:bodyPr/>
        <a:lstStyle/>
        <a:p>
          <a:endParaRPr lang="el-GR"/>
        </a:p>
      </dgm:t>
    </dgm:pt>
    <dgm:pt modelId="{E4030C6A-13CE-46D2-816C-E9265A30E6AC}">
      <dgm:prSet custT="1"/>
      <dgm:spPr/>
      <dgm:t>
        <a:bodyPr/>
        <a:lstStyle/>
        <a:p>
          <a:pPr algn="l"/>
          <a:endParaRPr lang="el-GR" sz="900" dirty="0"/>
        </a:p>
      </dgm:t>
    </dgm:pt>
    <dgm:pt modelId="{F643ED97-C609-483E-A2AF-7092B6BB25E7}" type="parTrans" cxnId="{9DD1CE3C-7515-4910-BF9D-34AF989B76AE}">
      <dgm:prSet/>
      <dgm:spPr/>
      <dgm:t>
        <a:bodyPr/>
        <a:lstStyle/>
        <a:p>
          <a:endParaRPr lang="el-GR"/>
        </a:p>
      </dgm:t>
    </dgm:pt>
    <dgm:pt modelId="{9103551F-C0D9-440E-8D48-8D3B318E8B11}" type="sibTrans" cxnId="{9DD1CE3C-7515-4910-BF9D-34AF989B76AE}">
      <dgm:prSet/>
      <dgm:spPr/>
      <dgm:t>
        <a:bodyPr/>
        <a:lstStyle/>
        <a:p>
          <a:endParaRPr lang="el-GR"/>
        </a:p>
      </dgm:t>
    </dgm:pt>
    <dgm:pt modelId="{2A93BD24-4F87-4CC5-975E-F84F5357892E}">
      <dgm:prSet custT="1"/>
      <dgm:spPr/>
      <dgm:t>
        <a:bodyPr/>
        <a:lstStyle/>
        <a:p>
          <a:pPr algn="l"/>
          <a:r>
            <a:rPr lang="en-US" sz="900" dirty="0" smtClean="0"/>
            <a:t> PHP 5</a:t>
          </a:r>
          <a:endParaRPr lang="el-GR" sz="900" dirty="0"/>
        </a:p>
      </dgm:t>
    </dgm:pt>
    <dgm:pt modelId="{0A8D01A6-4E61-45D6-8260-2E38140AD47C}" type="parTrans" cxnId="{BEF43D78-4F84-4DBA-9A8F-5C40EC3548A0}">
      <dgm:prSet/>
      <dgm:spPr/>
      <dgm:t>
        <a:bodyPr/>
        <a:lstStyle/>
        <a:p>
          <a:endParaRPr lang="el-GR"/>
        </a:p>
      </dgm:t>
    </dgm:pt>
    <dgm:pt modelId="{CC1EC885-476E-4F66-98A2-FBDDD5A5710C}" type="sibTrans" cxnId="{BEF43D78-4F84-4DBA-9A8F-5C40EC3548A0}">
      <dgm:prSet/>
      <dgm:spPr/>
      <dgm:t>
        <a:bodyPr/>
        <a:lstStyle/>
        <a:p>
          <a:endParaRPr lang="el-GR"/>
        </a:p>
      </dgm:t>
    </dgm:pt>
    <dgm:pt modelId="{BF047C99-A67A-49BE-8C32-3905699B4D77}" type="pres">
      <dgm:prSet presAssocID="{7CC477C0-E194-4DDB-9281-CF386C806BA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l-GR"/>
        </a:p>
      </dgm:t>
    </dgm:pt>
    <dgm:pt modelId="{E7A68E0D-AC1D-4F42-9317-0D11C9A44DE8}" type="pres">
      <dgm:prSet presAssocID="{C2D8FBD4-9400-4C66-9756-82C6CD743EE3}" presName="composite" presStyleCnt="0"/>
      <dgm:spPr/>
    </dgm:pt>
    <dgm:pt modelId="{81280358-611B-487E-9DBB-8E27B54C92CB}" type="pres">
      <dgm:prSet presAssocID="{C2D8FBD4-9400-4C66-9756-82C6CD743EE3}" presName="imagSh" presStyleLbl="bgImgPlace1" presStyleIdx="0" presStyleCnt="4" custScaleX="147389" custScaleY="121950"/>
      <dgm:spPr>
        <a:blipFill dpi="0"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9896" b="88542" l="20410" r="94727">
                        <a14:foregroundMark x1="35352" y1="31510" x2="30859" y2="31250"/>
                        <a14:foregroundMark x1="31348" y1="52214" x2="36133" y2="36589"/>
                        <a14:foregroundMark x1="35645" y1="44271" x2="52246" y2="50911"/>
                        <a14:foregroundMark x1="53711" y1="52604" x2="56055" y2="42969"/>
                        <a14:foregroundMark x1="50391" y1="35417" x2="53711" y2="29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279" r="-6721"/>
          </a:stretch>
        </a:blipFill>
      </dgm:spPr>
      <dgm:t>
        <a:bodyPr/>
        <a:lstStyle/>
        <a:p>
          <a:endParaRPr lang="el-GR"/>
        </a:p>
      </dgm:t>
    </dgm:pt>
    <dgm:pt modelId="{4854FCFD-154B-4C3A-925F-39FFB4820231}" type="pres">
      <dgm:prSet presAssocID="{C2D8FBD4-9400-4C66-9756-82C6CD743EE3}" presName="txNode" presStyleLbl="node1" presStyleIdx="0" presStyleCnt="4" custScaleX="189571" custScaleY="131441" custLinFactNeighborX="-12165" custLinFactNeighborY="61059">
        <dgm:presLayoutVars>
          <dgm:bulletEnabled val="1"/>
        </dgm:presLayoutVars>
      </dgm:prSet>
      <dgm:spPr/>
      <dgm:t>
        <a:bodyPr/>
        <a:lstStyle/>
        <a:p>
          <a:endParaRPr lang="el-GR"/>
        </a:p>
      </dgm:t>
    </dgm:pt>
    <dgm:pt modelId="{DD4E6E55-3629-457C-9B37-6AB9A56AA684}" type="pres">
      <dgm:prSet presAssocID="{FB5F3E88-0A65-412D-B89B-3DCBFB8D5481}" presName="sibTrans" presStyleLbl="sibTrans2D1" presStyleIdx="0" presStyleCnt="3" custScaleX="185883" custLinFactNeighborX="-60039" custLinFactNeighborY="-79818"/>
      <dgm:spPr/>
      <dgm:t>
        <a:bodyPr/>
        <a:lstStyle/>
        <a:p>
          <a:endParaRPr lang="el-GR"/>
        </a:p>
      </dgm:t>
    </dgm:pt>
    <dgm:pt modelId="{6C931022-F1A2-44BC-9164-03433ED62979}" type="pres">
      <dgm:prSet presAssocID="{FB5F3E88-0A65-412D-B89B-3DCBFB8D5481}" presName="connTx" presStyleLbl="sibTrans2D1" presStyleIdx="0" presStyleCnt="3"/>
      <dgm:spPr/>
      <dgm:t>
        <a:bodyPr/>
        <a:lstStyle/>
        <a:p>
          <a:endParaRPr lang="el-GR"/>
        </a:p>
      </dgm:t>
    </dgm:pt>
    <dgm:pt modelId="{C9EA40AF-4355-46C5-9901-9A0F85B2D101}" type="pres">
      <dgm:prSet presAssocID="{6875C962-9738-47CC-A7EF-7AA0F85E0AE1}" presName="composite" presStyleCnt="0"/>
      <dgm:spPr/>
    </dgm:pt>
    <dgm:pt modelId="{E6313EA3-1A28-4C11-A968-116A73F5A9C6}" type="pres">
      <dgm:prSet presAssocID="{6875C962-9738-47CC-A7EF-7AA0F85E0AE1}" presName="imagSh" presStyleLbl="bgImgPlace1" presStyleIdx="1" presStyleCnt="4" custScaleX="113100" custScaleY="116481" custLinFactY="-9069" custLinFactNeighborX="7595" custLinFactNeighborY="-100000"/>
      <dgm:spPr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662" b="-662"/>
          </a:stretch>
        </a:blipFill>
      </dgm:spPr>
      <dgm:t>
        <a:bodyPr/>
        <a:lstStyle/>
        <a:p>
          <a:endParaRPr lang="el-GR"/>
        </a:p>
      </dgm:t>
    </dgm:pt>
    <dgm:pt modelId="{CD75F4B8-54C9-45EC-B152-D21E7C05A9E0}" type="pres">
      <dgm:prSet presAssocID="{6875C962-9738-47CC-A7EF-7AA0F85E0AE1}" presName="txNode" presStyleLbl="node1" presStyleIdx="1" presStyleCnt="4" custScaleX="87431" custScaleY="93060" custLinFactNeighborX="-16231" custLinFactNeighborY="-80746">
        <dgm:presLayoutVars>
          <dgm:bulletEnabled val="1"/>
        </dgm:presLayoutVars>
      </dgm:prSet>
      <dgm:spPr/>
      <dgm:t>
        <a:bodyPr/>
        <a:lstStyle/>
        <a:p>
          <a:endParaRPr lang="el-GR"/>
        </a:p>
      </dgm:t>
    </dgm:pt>
    <dgm:pt modelId="{0CBC1064-78F2-4169-BE09-FDCF95F48502}" type="pres">
      <dgm:prSet presAssocID="{73881B95-3906-4562-B40D-771817BECF93}" presName="sibTrans" presStyleLbl="sibTrans2D1" presStyleIdx="1" presStyleCnt="3" custAng="945257" custScaleX="184909" custScaleY="106637" custLinFactNeighborX="19794" custLinFactNeighborY="-68810"/>
      <dgm:spPr/>
      <dgm:t>
        <a:bodyPr/>
        <a:lstStyle/>
        <a:p>
          <a:endParaRPr lang="el-GR"/>
        </a:p>
      </dgm:t>
    </dgm:pt>
    <dgm:pt modelId="{E68E2F69-10B1-441F-9969-F857C0EC309C}" type="pres">
      <dgm:prSet presAssocID="{73881B95-3906-4562-B40D-771817BECF93}" presName="connTx" presStyleLbl="sibTrans2D1" presStyleIdx="1" presStyleCnt="3"/>
      <dgm:spPr/>
      <dgm:t>
        <a:bodyPr/>
        <a:lstStyle/>
        <a:p>
          <a:endParaRPr lang="el-GR"/>
        </a:p>
      </dgm:t>
    </dgm:pt>
    <dgm:pt modelId="{5B05CB25-BB5E-4408-B9CC-EC0F7227BC97}" type="pres">
      <dgm:prSet presAssocID="{403FDE2E-B521-4500-B6BF-15933C333ADF}" presName="composite" presStyleCnt="0"/>
      <dgm:spPr/>
    </dgm:pt>
    <dgm:pt modelId="{816B5258-9DF3-4089-8F8E-9B882C6BE1A7}" type="pres">
      <dgm:prSet presAssocID="{403FDE2E-B521-4500-B6BF-15933C333ADF}" presName="imagSh" presStyleLbl="bgImgPlace1" presStyleIdx="2" presStyleCnt="4" custScaleX="188473" custScaleY="129166" custLinFactNeighborX="-3810" custLinFactNeighborY="41900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</dgm:spPr>
      <dgm:t>
        <a:bodyPr/>
        <a:lstStyle/>
        <a:p>
          <a:endParaRPr lang="el-GR"/>
        </a:p>
      </dgm:t>
    </dgm:pt>
    <dgm:pt modelId="{63961A95-3545-4CD7-874C-94F2D2E9A3F9}" type="pres">
      <dgm:prSet presAssocID="{403FDE2E-B521-4500-B6BF-15933C333ADF}" presName="txNode" presStyleLbl="node1" presStyleIdx="2" presStyleCnt="4" custScaleX="157258" custScaleY="57812" custLinFactNeighborX="-44923" custLinFactNeighborY="88471">
        <dgm:presLayoutVars>
          <dgm:bulletEnabled val="1"/>
        </dgm:presLayoutVars>
      </dgm:prSet>
      <dgm:spPr/>
      <dgm:t>
        <a:bodyPr/>
        <a:lstStyle/>
        <a:p>
          <a:endParaRPr lang="el-GR"/>
        </a:p>
      </dgm:t>
    </dgm:pt>
    <dgm:pt modelId="{C9ED7795-D6CA-475E-B83A-8253C07FDB4F}" type="pres">
      <dgm:prSet presAssocID="{6C500D10-E466-4BB5-9499-121F29C6160F}" presName="sibTrans" presStyleLbl="sibTrans2D1" presStyleIdx="2" presStyleCnt="3" custAng="726543" custScaleX="1761325" custLinFactX="-500000" custLinFactY="-269410" custLinFactNeighborX="-554458" custLinFactNeighborY="-300000"/>
      <dgm:spPr/>
      <dgm:t>
        <a:bodyPr/>
        <a:lstStyle/>
        <a:p>
          <a:endParaRPr lang="el-GR"/>
        </a:p>
      </dgm:t>
    </dgm:pt>
    <dgm:pt modelId="{9C161E93-8209-4914-8477-C7C942C8ABFC}" type="pres">
      <dgm:prSet presAssocID="{6C500D10-E466-4BB5-9499-121F29C6160F}" presName="connTx" presStyleLbl="sibTrans2D1" presStyleIdx="2" presStyleCnt="3"/>
      <dgm:spPr/>
      <dgm:t>
        <a:bodyPr/>
        <a:lstStyle/>
        <a:p>
          <a:endParaRPr lang="el-GR"/>
        </a:p>
      </dgm:t>
    </dgm:pt>
    <dgm:pt modelId="{B9161815-5819-4C34-99A8-7E4CB8B3150B}" type="pres">
      <dgm:prSet presAssocID="{F4701C78-62A5-4120-8035-4F1892704780}" presName="composite" presStyleCnt="0"/>
      <dgm:spPr/>
    </dgm:pt>
    <dgm:pt modelId="{6827489F-9C38-40CD-8BBF-17C8B5F5F706}" type="pres">
      <dgm:prSet presAssocID="{F4701C78-62A5-4120-8035-4F1892704780}" presName="imagSh" presStyleLbl="bgImgPlace1" presStyleIdx="3" presStyleCnt="4" custScaleX="164399" custScaleY="306273" custLinFactNeighborX="-13464" custLinFactNeighborY="-30688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effectLst>
          <a:softEdge rad="0"/>
        </a:effectLst>
      </dgm:spPr>
      <dgm:t>
        <a:bodyPr/>
        <a:lstStyle/>
        <a:p>
          <a:endParaRPr lang="el-GR"/>
        </a:p>
      </dgm:t>
    </dgm:pt>
    <dgm:pt modelId="{A14E2B56-721C-4B3B-A73B-6D0F686F6DF0}" type="pres">
      <dgm:prSet presAssocID="{F4701C78-62A5-4120-8035-4F1892704780}" presName="txNode" presStyleLbl="node1" presStyleIdx="3" presStyleCnt="4" custScaleX="142665" custScaleY="22814" custLinFactNeighborX="-33734" custLinFactNeighborY="79015">
        <dgm:presLayoutVars>
          <dgm:bulletEnabled val="1"/>
        </dgm:presLayoutVars>
      </dgm:prSet>
      <dgm:spPr/>
      <dgm:t>
        <a:bodyPr/>
        <a:lstStyle/>
        <a:p>
          <a:endParaRPr lang="el-GR"/>
        </a:p>
      </dgm:t>
    </dgm:pt>
  </dgm:ptLst>
  <dgm:cxnLst>
    <dgm:cxn modelId="{7A89A955-B20A-4631-9A53-13202F1C1699}" type="presOf" srcId="{58A8EBB1-5714-4BDD-9869-FA4EC87C52B1}" destId="{4854FCFD-154B-4C3A-925F-39FFB4820231}" srcOrd="0" destOrd="3" presId="urn:microsoft.com/office/officeart/2005/8/layout/hProcess10"/>
    <dgm:cxn modelId="{5F9A3D43-2245-4478-B098-C4A05F712961}" type="presOf" srcId="{60C93BEF-D853-498D-BBBC-717448CB0AEE}" destId="{4854FCFD-154B-4C3A-925F-39FFB4820231}" srcOrd="0" destOrd="4" presId="urn:microsoft.com/office/officeart/2005/8/layout/hProcess10"/>
    <dgm:cxn modelId="{1AFE8834-C7DA-4497-8535-A885A34AB263}" type="presOf" srcId="{E4030C6A-13CE-46D2-816C-E9265A30E6AC}" destId="{CD75F4B8-54C9-45EC-B152-D21E7C05A9E0}" srcOrd="0" destOrd="4" presId="urn:microsoft.com/office/officeart/2005/8/layout/hProcess10"/>
    <dgm:cxn modelId="{CFACF518-80E9-44C0-A5C5-72E63CD7A210}" srcId="{6875C962-9738-47CC-A7EF-7AA0F85E0AE1}" destId="{D5D93857-DD33-4309-9460-875479DA112D}" srcOrd="0" destOrd="0" parTransId="{3B1598BC-B8AC-4180-A9BA-96D7A6CADE36}" sibTransId="{7F2DD723-BFAC-4DD9-BCB0-67FFB2ADDA51}"/>
    <dgm:cxn modelId="{3DDA327F-C3F0-418D-9486-32892A541162}" type="presOf" srcId="{780A66EB-6B69-4EA1-9CA2-1BC5B301E10A}" destId="{4854FCFD-154B-4C3A-925F-39FFB4820231}" srcOrd="0" destOrd="1" presId="urn:microsoft.com/office/officeart/2005/8/layout/hProcess10"/>
    <dgm:cxn modelId="{B6573032-024F-48E2-B736-B2F0E12F6D00}" type="presOf" srcId="{49206843-F397-4EEC-9706-303AAA553DE4}" destId="{CD75F4B8-54C9-45EC-B152-D21E7C05A9E0}" srcOrd="0" destOrd="2" presId="urn:microsoft.com/office/officeart/2005/8/layout/hProcess10"/>
    <dgm:cxn modelId="{BEF43D78-4F84-4DBA-9A8F-5C40EC3548A0}" srcId="{6875C962-9738-47CC-A7EF-7AA0F85E0AE1}" destId="{2A93BD24-4F87-4CC5-975E-F84F5357892E}" srcOrd="2" destOrd="0" parTransId="{0A8D01A6-4E61-45D6-8260-2E38140AD47C}" sibTransId="{CC1EC885-476E-4F66-98A2-FBDDD5A5710C}"/>
    <dgm:cxn modelId="{177E0430-75DE-445D-AC0A-685B52BFE681}" srcId="{7CC477C0-E194-4DDB-9281-CF386C806BA8}" destId="{6875C962-9738-47CC-A7EF-7AA0F85E0AE1}" srcOrd="1" destOrd="0" parTransId="{6FB811E8-4174-463F-A803-A3C3C3E106DD}" sibTransId="{73881B95-3906-4562-B40D-771817BECF93}"/>
    <dgm:cxn modelId="{0DD3B3A2-DCEE-40A9-81C1-3FFD1AEFFFB9}" srcId="{C2D8FBD4-9400-4C66-9756-82C6CD743EE3}" destId="{CDB1816F-F57A-4899-BADC-531B9D980344}" srcOrd="4" destOrd="0" parTransId="{38E2AAC7-8BA0-4264-916A-911BEB210BA2}" sibTransId="{CCF8917C-80B7-4BA4-8B63-B0457E9DD91E}"/>
    <dgm:cxn modelId="{F7C7C6DF-F59A-41A9-B131-B3EA57381FCD}" srcId="{7CC477C0-E194-4DDB-9281-CF386C806BA8}" destId="{C2D8FBD4-9400-4C66-9756-82C6CD743EE3}" srcOrd="0" destOrd="0" parTransId="{7AF612F6-1B7C-476B-82F1-063ED60DF803}" sibTransId="{FB5F3E88-0A65-412D-B89B-3DCBFB8D5481}"/>
    <dgm:cxn modelId="{C985C6F9-426B-45EE-B579-600F76FD5891}" type="presOf" srcId="{7CC477C0-E194-4DDB-9281-CF386C806BA8}" destId="{BF047C99-A67A-49BE-8C32-3905699B4D77}" srcOrd="0" destOrd="0" presId="urn:microsoft.com/office/officeart/2005/8/layout/hProcess10"/>
    <dgm:cxn modelId="{2D8C3E0D-6E29-4BF8-BFF0-9E3E250CF44C}" type="presOf" srcId="{FB5F3E88-0A65-412D-B89B-3DCBFB8D5481}" destId="{6C931022-F1A2-44BC-9164-03433ED62979}" srcOrd="1" destOrd="0" presId="urn:microsoft.com/office/officeart/2005/8/layout/hProcess10"/>
    <dgm:cxn modelId="{782D66C3-DF53-46DC-8E9F-69AB2D3BA6DF}" srcId="{7CC477C0-E194-4DDB-9281-CF386C806BA8}" destId="{403FDE2E-B521-4500-B6BF-15933C333ADF}" srcOrd="2" destOrd="0" parTransId="{7FFA66F7-7615-47B4-B57A-2C069B03B924}" sibTransId="{6C500D10-E466-4BB5-9499-121F29C6160F}"/>
    <dgm:cxn modelId="{005FF5DA-3DC3-4A02-8256-6D803815CD67}" srcId="{6875C962-9738-47CC-A7EF-7AA0F85E0AE1}" destId="{49206843-F397-4EEC-9706-303AAA553DE4}" srcOrd="1" destOrd="0" parTransId="{3618C1CB-AD55-4FC0-B2F7-CCE136E687E9}" sibTransId="{8B092FE5-2772-47C8-9AF1-122EC00A967C}"/>
    <dgm:cxn modelId="{ED353D31-B7C3-489A-9BDD-44B459760156}" type="presOf" srcId="{73881B95-3906-4562-B40D-771817BECF93}" destId="{E68E2F69-10B1-441F-9969-F857C0EC309C}" srcOrd="1" destOrd="0" presId="urn:microsoft.com/office/officeart/2005/8/layout/hProcess10"/>
    <dgm:cxn modelId="{7ACA4DBC-1D77-4EA9-ACA0-D76F0A4288C8}" srcId="{C2D8FBD4-9400-4C66-9756-82C6CD743EE3}" destId="{780A66EB-6B69-4EA1-9CA2-1BC5B301E10A}" srcOrd="0" destOrd="0" parTransId="{EE00F4F4-63A0-4487-8328-7288238A834E}" sibTransId="{2AF9F5DB-E967-4E46-A1E0-FA6C258F03DB}"/>
    <dgm:cxn modelId="{0191FDA6-B730-47B1-BAE9-6AC7D949FC54}" type="presOf" srcId="{403FDE2E-B521-4500-B6BF-15933C333ADF}" destId="{63961A95-3545-4CD7-874C-94F2D2E9A3F9}" srcOrd="0" destOrd="0" presId="urn:microsoft.com/office/officeart/2005/8/layout/hProcess10"/>
    <dgm:cxn modelId="{6CF9ABA0-CFF7-47EF-BC79-11EAE995001B}" srcId="{C2D8FBD4-9400-4C66-9756-82C6CD743EE3}" destId="{58A8EBB1-5714-4BDD-9869-FA4EC87C52B1}" srcOrd="2" destOrd="0" parTransId="{3A6FA8F8-F458-4FEB-9639-63AF9DDA85FA}" sibTransId="{1469E384-8A2E-4EC6-9B12-866439DCF50E}"/>
    <dgm:cxn modelId="{9DD1CE3C-7515-4910-BF9D-34AF989B76AE}" srcId="{6875C962-9738-47CC-A7EF-7AA0F85E0AE1}" destId="{E4030C6A-13CE-46D2-816C-E9265A30E6AC}" srcOrd="3" destOrd="0" parTransId="{F643ED97-C609-483E-A2AF-7092B6BB25E7}" sibTransId="{9103551F-C0D9-440E-8D48-8D3B318E8B11}"/>
    <dgm:cxn modelId="{87FDCAA9-53A3-4BF7-B308-C145EE153AEC}" type="presOf" srcId="{2A93BD24-4F87-4CC5-975E-F84F5357892E}" destId="{CD75F4B8-54C9-45EC-B152-D21E7C05A9E0}" srcOrd="0" destOrd="3" presId="urn:microsoft.com/office/officeart/2005/8/layout/hProcess10"/>
    <dgm:cxn modelId="{B12554BE-DA6F-4C77-81C6-AA5C66FCC676}" srcId="{7CC477C0-E194-4DDB-9281-CF386C806BA8}" destId="{F4701C78-62A5-4120-8035-4F1892704780}" srcOrd="3" destOrd="0" parTransId="{2DF55623-755E-4F10-94B1-9E58AF443E86}" sibTransId="{C11ED10B-EA41-406B-9BE5-9F33C2B326F4}"/>
    <dgm:cxn modelId="{31BD371C-BCBB-45EE-BE1E-23D48A5FA1B7}" type="presOf" srcId="{6C500D10-E466-4BB5-9499-121F29C6160F}" destId="{C9ED7795-D6CA-475E-B83A-8253C07FDB4F}" srcOrd="0" destOrd="0" presId="urn:microsoft.com/office/officeart/2005/8/layout/hProcess10"/>
    <dgm:cxn modelId="{C599DA16-DA45-429F-A4C3-88A6E2811C4E}" type="presOf" srcId="{D5D93857-DD33-4309-9460-875479DA112D}" destId="{CD75F4B8-54C9-45EC-B152-D21E7C05A9E0}" srcOrd="0" destOrd="1" presId="urn:microsoft.com/office/officeart/2005/8/layout/hProcess10"/>
    <dgm:cxn modelId="{A5B6AB33-7D66-44AF-9C67-7B39655E06D4}" type="presOf" srcId="{C2D8FBD4-9400-4C66-9756-82C6CD743EE3}" destId="{4854FCFD-154B-4C3A-925F-39FFB4820231}" srcOrd="0" destOrd="0" presId="urn:microsoft.com/office/officeart/2005/8/layout/hProcess10"/>
    <dgm:cxn modelId="{BB055DF7-C094-4B7B-8782-DEC13E5A4547}" srcId="{C2D8FBD4-9400-4C66-9756-82C6CD743EE3}" destId="{255BE1EA-BF6F-4252-8B98-F381AC326319}" srcOrd="1" destOrd="0" parTransId="{3D55B3A2-BCA2-4556-96CB-6668B9871BBD}" sibTransId="{2B010DB0-A1D8-4C79-A618-D2383E01BD40}"/>
    <dgm:cxn modelId="{5FB92EFA-6DD2-4326-B8AA-0AEA23C29DB5}" type="presOf" srcId="{255BE1EA-BF6F-4252-8B98-F381AC326319}" destId="{4854FCFD-154B-4C3A-925F-39FFB4820231}" srcOrd="0" destOrd="2" presId="urn:microsoft.com/office/officeart/2005/8/layout/hProcess10"/>
    <dgm:cxn modelId="{0329E7C3-7EFD-49EB-AEF9-F01B95265669}" srcId="{C2D8FBD4-9400-4C66-9756-82C6CD743EE3}" destId="{60C93BEF-D853-498D-BBBC-717448CB0AEE}" srcOrd="3" destOrd="0" parTransId="{8F77F8CD-0AEE-4118-888B-CCA0388C09D2}" sibTransId="{F259E394-1492-44F7-912F-7EF7CCB73E5C}"/>
    <dgm:cxn modelId="{4293562C-EBFB-4B24-885F-1ABFD06A0C03}" type="presOf" srcId="{CDB1816F-F57A-4899-BADC-531B9D980344}" destId="{4854FCFD-154B-4C3A-925F-39FFB4820231}" srcOrd="0" destOrd="5" presId="urn:microsoft.com/office/officeart/2005/8/layout/hProcess10"/>
    <dgm:cxn modelId="{8F5D8E0B-478D-4447-B839-81831B980B23}" type="presOf" srcId="{6C500D10-E466-4BB5-9499-121F29C6160F}" destId="{9C161E93-8209-4914-8477-C7C942C8ABFC}" srcOrd="1" destOrd="0" presId="urn:microsoft.com/office/officeart/2005/8/layout/hProcess10"/>
    <dgm:cxn modelId="{80D379E0-1C2B-4872-9529-E6F77152F156}" type="presOf" srcId="{FB5F3E88-0A65-412D-B89B-3DCBFB8D5481}" destId="{DD4E6E55-3629-457C-9B37-6AB9A56AA684}" srcOrd="0" destOrd="0" presId="urn:microsoft.com/office/officeart/2005/8/layout/hProcess10"/>
    <dgm:cxn modelId="{69F34622-31DB-4BFE-9BA6-B08C74756863}" type="presOf" srcId="{6875C962-9738-47CC-A7EF-7AA0F85E0AE1}" destId="{CD75F4B8-54C9-45EC-B152-D21E7C05A9E0}" srcOrd="0" destOrd="0" presId="urn:microsoft.com/office/officeart/2005/8/layout/hProcess10"/>
    <dgm:cxn modelId="{3CAD7F7A-FA44-4013-9EF9-270F41CA8198}" type="presOf" srcId="{F4701C78-62A5-4120-8035-4F1892704780}" destId="{A14E2B56-721C-4B3B-A73B-6D0F686F6DF0}" srcOrd="0" destOrd="0" presId="urn:microsoft.com/office/officeart/2005/8/layout/hProcess10"/>
    <dgm:cxn modelId="{44693DD8-A0A5-44E1-8118-764289874A3A}" type="presOf" srcId="{73881B95-3906-4562-B40D-771817BECF93}" destId="{0CBC1064-78F2-4169-BE09-FDCF95F48502}" srcOrd="0" destOrd="0" presId="urn:microsoft.com/office/officeart/2005/8/layout/hProcess10"/>
    <dgm:cxn modelId="{649D27BE-BD9D-4C04-8C96-70B89B470EB9}" type="presParOf" srcId="{BF047C99-A67A-49BE-8C32-3905699B4D77}" destId="{E7A68E0D-AC1D-4F42-9317-0D11C9A44DE8}" srcOrd="0" destOrd="0" presId="urn:microsoft.com/office/officeart/2005/8/layout/hProcess10"/>
    <dgm:cxn modelId="{262A7A65-3A4E-4427-8102-4C11D367C121}" type="presParOf" srcId="{E7A68E0D-AC1D-4F42-9317-0D11C9A44DE8}" destId="{81280358-611B-487E-9DBB-8E27B54C92CB}" srcOrd="0" destOrd="0" presId="urn:microsoft.com/office/officeart/2005/8/layout/hProcess10"/>
    <dgm:cxn modelId="{3A10D90C-B361-4D3B-AADC-733A4C61FA83}" type="presParOf" srcId="{E7A68E0D-AC1D-4F42-9317-0D11C9A44DE8}" destId="{4854FCFD-154B-4C3A-925F-39FFB4820231}" srcOrd="1" destOrd="0" presId="urn:microsoft.com/office/officeart/2005/8/layout/hProcess10"/>
    <dgm:cxn modelId="{B41D09BB-0C19-46BD-8276-BDFD9628004B}" type="presParOf" srcId="{BF047C99-A67A-49BE-8C32-3905699B4D77}" destId="{DD4E6E55-3629-457C-9B37-6AB9A56AA684}" srcOrd="1" destOrd="0" presId="urn:microsoft.com/office/officeart/2005/8/layout/hProcess10"/>
    <dgm:cxn modelId="{1CEAB40B-E6E1-457B-B1DA-75011F55D17D}" type="presParOf" srcId="{DD4E6E55-3629-457C-9B37-6AB9A56AA684}" destId="{6C931022-F1A2-44BC-9164-03433ED62979}" srcOrd="0" destOrd="0" presId="urn:microsoft.com/office/officeart/2005/8/layout/hProcess10"/>
    <dgm:cxn modelId="{EDB71958-47CA-4445-96F0-1360146CFA6C}" type="presParOf" srcId="{BF047C99-A67A-49BE-8C32-3905699B4D77}" destId="{C9EA40AF-4355-46C5-9901-9A0F85B2D101}" srcOrd="2" destOrd="0" presId="urn:microsoft.com/office/officeart/2005/8/layout/hProcess10"/>
    <dgm:cxn modelId="{E58877F4-EF72-4513-B77A-021612FABB27}" type="presParOf" srcId="{C9EA40AF-4355-46C5-9901-9A0F85B2D101}" destId="{E6313EA3-1A28-4C11-A968-116A73F5A9C6}" srcOrd="0" destOrd="0" presId="urn:microsoft.com/office/officeart/2005/8/layout/hProcess10"/>
    <dgm:cxn modelId="{01F78B19-AA79-476B-B04B-CA327AA3081D}" type="presParOf" srcId="{C9EA40AF-4355-46C5-9901-9A0F85B2D101}" destId="{CD75F4B8-54C9-45EC-B152-D21E7C05A9E0}" srcOrd="1" destOrd="0" presId="urn:microsoft.com/office/officeart/2005/8/layout/hProcess10"/>
    <dgm:cxn modelId="{50FE1EE8-F59A-4462-B617-00DACC03D8A7}" type="presParOf" srcId="{BF047C99-A67A-49BE-8C32-3905699B4D77}" destId="{0CBC1064-78F2-4169-BE09-FDCF95F48502}" srcOrd="3" destOrd="0" presId="urn:microsoft.com/office/officeart/2005/8/layout/hProcess10"/>
    <dgm:cxn modelId="{11F1067E-697D-420A-8338-8D8376306021}" type="presParOf" srcId="{0CBC1064-78F2-4169-BE09-FDCF95F48502}" destId="{E68E2F69-10B1-441F-9969-F857C0EC309C}" srcOrd="0" destOrd="0" presId="urn:microsoft.com/office/officeart/2005/8/layout/hProcess10"/>
    <dgm:cxn modelId="{57C7D680-6238-4216-8C86-B589754B8BC0}" type="presParOf" srcId="{BF047C99-A67A-49BE-8C32-3905699B4D77}" destId="{5B05CB25-BB5E-4408-B9CC-EC0F7227BC97}" srcOrd="4" destOrd="0" presId="urn:microsoft.com/office/officeart/2005/8/layout/hProcess10"/>
    <dgm:cxn modelId="{1E8034BA-AEA8-4D5E-829B-41512BEE8EFB}" type="presParOf" srcId="{5B05CB25-BB5E-4408-B9CC-EC0F7227BC97}" destId="{816B5258-9DF3-4089-8F8E-9B882C6BE1A7}" srcOrd="0" destOrd="0" presId="urn:microsoft.com/office/officeart/2005/8/layout/hProcess10"/>
    <dgm:cxn modelId="{61B32BF9-95CB-4303-9DBB-822A5646BAEF}" type="presParOf" srcId="{5B05CB25-BB5E-4408-B9CC-EC0F7227BC97}" destId="{63961A95-3545-4CD7-874C-94F2D2E9A3F9}" srcOrd="1" destOrd="0" presId="urn:microsoft.com/office/officeart/2005/8/layout/hProcess10"/>
    <dgm:cxn modelId="{2BDA45C7-AC51-49A1-82D3-6B9583212A87}" type="presParOf" srcId="{BF047C99-A67A-49BE-8C32-3905699B4D77}" destId="{C9ED7795-D6CA-475E-B83A-8253C07FDB4F}" srcOrd="5" destOrd="0" presId="urn:microsoft.com/office/officeart/2005/8/layout/hProcess10"/>
    <dgm:cxn modelId="{542B4A5A-FADA-4527-908B-7A7488461FA7}" type="presParOf" srcId="{C9ED7795-D6CA-475E-B83A-8253C07FDB4F}" destId="{9C161E93-8209-4914-8477-C7C942C8ABFC}" srcOrd="0" destOrd="0" presId="urn:microsoft.com/office/officeart/2005/8/layout/hProcess10"/>
    <dgm:cxn modelId="{C46648D3-91C3-4CDF-9E4D-7418FEE70D60}" type="presParOf" srcId="{BF047C99-A67A-49BE-8C32-3905699B4D77}" destId="{B9161815-5819-4C34-99A8-7E4CB8B3150B}" srcOrd="6" destOrd="0" presId="urn:microsoft.com/office/officeart/2005/8/layout/hProcess10"/>
    <dgm:cxn modelId="{852661AD-A757-443A-95CD-44299679C2AA}" type="presParOf" srcId="{B9161815-5819-4C34-99A8-7E4CB8B3150B}" destId="{6827489F-9C38-40CD-8BBF-17C8B5F5F706}" srcOrd="0" destOrd="0" presId="urn:microsoft.com/office/officeart/2005/8/layout/hProcess10"/>
    <dgm:cxn modelId="{3BB6438F-EEC7-4583-8E98-5B19CD360CCA}" type="presParOf" srcId="{B9161815-5819-4C34-99A8-7E4CB8B3150B}" destId="{A14E2B56-721C-4B3B-A73B-6D0F686F6DF0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280358-611B-487E-9DBB-8E27B54C92CB}">
      <dsp:nvSpPr>
        <dsp:cNvPr id="0" name=""/>
        <dsp:cNvSpPr/>
      </dsp:nvSpPr>
      <dsp:spPr>
        <a:xfrm>
          <a:off x="66574" y="1326828"/>
          <a:ext cx="1895613" cy="1568434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9896" b="88542" l="20410" r="94727">
                        <a14:foregroundMark x1="35352" y1="31510" x2="30859" y2="31250"/>
                        <a14:foregroundMark x1="31348" y1="52214" x2="36133" y2="36589"/>
                        <a14:foregroundMark x1="35645" y1="44271" x2="52246" y2="50911"/>
                        <a14:foregroundMark x1="53711" y1="52604" x2="56055" y2="42969"/>
                        <a14:foregroundMark x1="50391" y1="35417" x2="53711" y2="29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279" r="-6721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54FCFD-154B-4C3A-925F-39FFB4820231}">
      <dsp:nvSpPr>
        <dsp:cNvPr id="0" name=""/>
        <dsp:cNvSpPr/>
      </dsp:nvSpPr>
      <dsp:spPr>
        <a:xfrm>
          <a:off x="0" y="2822770"/>
          <a:ext cx="2438128" cy="1690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Arduino Mega + Ethernet Shield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 smtClean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 DHT22</a:t>
          </a:r>
          <a:endParaRPr lang="el-GR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 BMP085</a:t>
          </a:r>
          <a:endParaRPr lang="el-GR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 Wind Vane</a:t>
          </a:r>
          <a:endParaRPr lang="el-GR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 Anemometer</a:t>
          </a:r>
          <a:endParaRPr lang="el-GR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 Rain Gauge</a:t>
          </a:r>
          <a:endParaRPr lang="el-GR" sz="900" kern="1200" dirty="0"/>
        </a:p>
      </dsp:txBody>
      <dsp:txXfrm>
        <a:off x="49513" y="2872283"/>
        <a:ext cx="2339102" cy="1591475"/>
      </dsp:txXfrm>
    </dsp:sp>
    <dsp:sp modelId="{DD4E6E55-3629-457C-9B37-6AB9A56AA684}">
      <dsp:nvSpPr>
        <dsp:cNvPr id="0" name=""/>
        <dsp:cNvSpPr/>
      </dsp:nvSpPr>
      <dsp:spPr>
        <a:xfrm rot="20085942">
          <a:off x="1890133" y="996737"/>
          <a:ext cx="774431" cy="3090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l-GR" sz="900" kern="1200"/>
        </a:p>
      </dsp:txBody>
      <dsp:txXfrm>
        <a:off x="1894557" y="1078307"/>
        <a:ext cx="681720" cy="185422"/>
      </dsp:txXfrm>
    </dsp:sp>
    <dsp:sp modelId="{E6313EA3-1A28-4C11-A968-116A73F5A9C6}">
      <dsp:nvSpPr>
        <dsp:cNvPr id="0" name=""/>
        <dsp:cNvSpPr/>
      </dsp:nvSpPr>
      <dsp:spPr>
        <a:xfrm>
          <a:off x="3038946" y="65051"/>
          <a:ext cx="1454612" cy="149809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662" b="-662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75F4B8-54C9-45EC-B152-D21E7C05A9E0}">
      <dsp:nvSpPr>
        <dsp:cNvPr id="0" name=""/>
        <dsp:cNvSpPr/>
      </dsp:nvSpPr>
      <dsp:spPr>
        <a:xfrm>
          <a:off x="3106951" y="1351611"/>
          <a:ext cx="1124475" cy="11968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Raspberry PI 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l-GR" sz="10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 Apache Web Server</a:t>
          </a:r>
          <a:endParaRPr lang="el-GR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 MySQL Database</a:t>
          </a:r>
          <a:endParaRPr lang="el-GR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 PHP 5</a:t>
          </a:r>
          <a:endParaRPr lang="el-GR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l-GR" sz="900" kern="1200" dirty="0"/>
        </a:p>
      </dsp:txBody>
      <dsp:txXfrm>
        <a:off x="3139886" y="1384546"/>
        <a:ext cx="1058605" cy="1131002"/>
      </dsp:txXfrm>
    </dsp:sp>
    <dsp:sp modelId="{0CBC1064-78F2-4169-BE09-FDCF95F48502}">
      <dsp:nvSpPr>
        <dsp:cNvPr id="0" name=""/>
        <dsp:cNvSpPr/>
      </dsp:nvSpPr>
      <dsp:spPr>
        <a:xfrm rot="3459552">
          <a:off x="4618659" y="1410908"/>
          <a:ext cx="593472" cy="32954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l-GR" sz="900" kern="1200"/>
        </a:p>
      </dsp:txBody>
      <dsp:txXfrm>
        <a:off x="4641647" y="1435053"/>
        <a:ext cx="494607" cy="197729"/>
      </dsp:txXfrm>
    </dsp:sp>
    <dsp:sp modelId="{816B5258-9DF3-4089-8F8E-9B882C6BE1A7}">
      <dsp:nvSpPr>
        <dsp:cNvPr id="0" name=""/>
        <dsp:cNvSpPr/>
      </dsp:nvSpPr>
      <dsp:spPr>
        <a:xfrm>
          <a:off x="4889627" y="2079255"/>
          <a:ext cx="2424006" cy="166124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961A95-3545-4CD7-874C-94F2D2E9A3F9}">
      <dsp:nvSpPr>
        <dsp:cNvPr id="0" name=""/>
        <dsp:cNvSpPr/>
      </dsp:nvSpPr>
      <dsp:spPr>
        <a:xfrm>
          <a:off x="4770963" y="3908749"/>
          <a:ext cx="2022541" cy="7435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 dirty="0" smtClean="0"/>
            <a:t>Visualization of the Weather Data on </a:t>
          </a:r>
          <a:r>
            <a:rPr lang="en-US" sz="1050" kern="1200" dirty="0" smtClean="0"/>
            <a:t>the Web</a:t>
          </a:r>
          <a:endParaRPr lang="el-GR" sz="1050" kern="1200" dirty="0"/>
        </a:p>
      </dsp:txBody>
      <dsp:txXfrm>
        <a:off x="4792740" y="3930526"/>
        <a:ext cx="1978987" cy="699983"/>
      </dsp:txXfrm>
    </dsp:sp>
    <dsp:sp modelId="{C9ED7795-D6CA-475E-B83A-8253C07FDB4F}">
      <dsp:nvSpPr>
        <dsp:cNvPr id="0" name=""/>
        <dsp:cNvSpPr/>
      </dsp:nvSpPr>
      <dsp:spPr>
        <a:xfrm rot="21346598">
          <a:off x="4812094" y="581588"/>
          <a:ext cx="2459853" cy="3090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l-GR" sz="900" kern="1200"/>
        </a:p>
      </dsp:txBody>
      <dsp:txXfrm>
        <a:off x="4812220" y="646810"/>
        <a:ext cx="2367142" cy="185422"/>
      </dsp:txXfrm>
    </dsp:sp>
    <dsp:sp modelId="{6827489F-9C38-40CD-8BBF-17C8B5F5F706}">
      <dsp:nvSpPr>
        <dsp:cNvPr id="0" name=""/>
        <dsp:cNvSpPr/>
      </dsp:nvSpPr>
      <dsp:spPr>
        <a:xfrm>
          <a:off x="7696558" y="163179"/>
          <a:ext cx="2114384" cy="393906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4E2B56-721C-4B3B-A73B-6D0F686F6DF0}">
      <dsp:nvSpPr>
        <dsp:cNvPr id="0" name=""/>
        <dsp:cNvSpPr/>
      </dsp:nvSpPr>
      <dsp:spPr>
        <a:xfrm>
          <a:off x="7784993" y="4168605"/>
          <a:ext cx="1834856" cy="2934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Android Application</a:t>
          </a:r>
          <a:endParaRPr lang="el-GR" sz="1100" kern="1200" dirty="0"/>
        </a:p>
      </dsp:txBody>
      <dsp:txXfrm>
        <a:off x="7793587" y="4177199"/>
        <a:ext cx="1817668" cy="2762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E9339-C60A-4EAD-96FD-7C4F317B549C}" type="datetimeFigureOut">
              <a:rPr lang="el-GR" smtClean="0"/>
              <a:t>8/12/2014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78E0E0-742D-4BF6-ACB4-AA2D7A4176F3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2764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 smtClean="0"/>
              <a:t>Εξήγηση</a:t>
            </a:r>
            <a:r>
              <a:rPr lang="el-GR" baseline="0" dirty="0" smtClean="0"/>
              <a:t> των </a:t>
            </a:r>
            <a:r>
              <a:rPr lang="el-GR" baseline="0" dirty="0" err="1" smtClean="0"/>
              <a:t>μεταβλήτών</a:t>
            </a:r>
            <a:r>
              <a:rPr lang="el-GR" baseline="0" dirty="0" smtClean="0"/>
              <a:t> που δημιουργούν τα </a:t>
            </a:r>
            <a:r>
              <a:rPr lang="en-US" baseline="0" dirty="0" smtClean="0"/>
              <a:t>queries (sensor/flag/separator)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78E0E0-742D-4BF6-ACB4-AA2D7A4176F3}" type="slidenum">
              <a:rPr lang="el-GR" smtClean="0"/>
              <a:t>36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19601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1AF27-4BE9-4819-BB00-3677B96F512A}" type="datetimeFigureOut">
              <a:rPr lang="el-GR" smtClean="0"/>
              <a:t>8/12/2014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94153-15DA-4728-909F-8960113797A8}" type="slidenum">
              <a:rPr lang="el-GR" smtClean="0"/>
              <a:t>‹#›</a:t>
            </a:fld>
            <a:endParaRPr lang="el-G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768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1AF27-4BE9-4819-BB00-3677B96F512A}" type="datetimeFigureOut">
              <a:rPr lang="el-GR" smtClean="0"/>
              <a:t>8/12/2014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94153-15DA-4728-909F-8960113797A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02274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1AF27-4BE9-4819-BB00-3677B96F512A}" type="datetimeFigureOut">
              <a:rPr lang="el-GR" smtClean="0"/>
              <a:t>8/12/2014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94153-15DA-4728-909F-8960113797A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71147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1AF27-4BE9-4819-BB00-3677B96F512A}" type="datetimeFigureOut">
              <a:rPr lang="el-GR" smtClean="0"/>
              <a:t>8/12/2014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94153-15DA-4728-909F-8960113797A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66394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1AF27-4BE9-4819-BB00-3677B96F512A}" type="datetimeFigureOut">
              <a:rPr lang="el-GR" smtClean="0"/>
              <a:t>8/12/2014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94153-15DA-4728-909F-8960113797A8}" type="slidenum">
              <a:rPr lang="el-GR" smtClean="0"/>
              <a:t>‹#›</a:t>
            </a:fld>
            <a:endParaRPr lang="el-G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251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1AF27-4BE9-4819-BB00-3677B96F512A}" type="datetimeFigureOut">
              <a:rPr lang="el-GR" smtClean="0"/>
              <a:t>8/12/2014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94153-15DA-4728-909F-8960113797A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97624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1AF27-4BE9-4819-BB00-3677B96F512A}" type="datetimeFigureOut">
              <a:rPr lang="el-GR" smtClean="0"/>
              <a:t>8/12/2014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94153-15DA-4728-909F-8960113797A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68100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1AF27-4BE9-4819-BB00-3677B96F512A}" type="datetimeFigureOut">
              <a:rPr lang="el-GR" smtClean="0"/>
              <a:t>8/12/2014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94153-15DA-4728-909F-8960113797A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83968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1AF27-4BE9-4819-BB00-3677B96F512A}" type="datetimeFigureOut">
              <a:rPr lang="el-GR" smtClean="0"/>
              <a:t>8/12/2014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94153-15DA-4728-909F-8960113797A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07236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F61AF27-4BE9-4819-BB00-3677B96F512A}" type="datetimeFigureOut">
              <a:rPr lang="el-GR" smtClean="0"/>
              <a:t>8/12/2014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0494153-15DA-4728-909F-8960113797A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03123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1AF27-4BE9-4819-BB00-3677B96F512A}" type="datetimeFigureOut">
              <a:rPr lang="el-GR" smtClean="0"/>
              <a:t>8/12/2014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94153-15DA-4728-909F-8960113797A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86994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F61AF27-4BE9-4819-BB00-3677B96F512A}" type="datetimeFigureOut">
              <a:rPr lang="el-GR" smtClean="0"/>
              <a:t>8/12/2014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0494153-15DA-4728-909F-8960113797A8}" type="slidenum">
              <a:rPr lang="el-GR" smtClean="0"/>
              <a:t>‹#›</a:t>
            </a:fld>
            <a:endParaRPr lang="el-G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603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hyperlink" Target="https://github.com/mKontakis/Sensebox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Πτυχιακή Εργασία</a:t>
            </a:r>
            <a:br>
              <a:rPr lang="el-GR" dirty="0" smtClean="0"/>
            </a:br>
            <a:r>
              <a:rPr lang="el-GR" dirty="0" smtClean="0"/>
              <a:t>Μάνος Κοντάκης</a:t>
            </a:r>
            <a:endParaRPr lang="el-GR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6071755" y="576783"/>
            <a:ext cx="5404658" cy="1160577"/>
          </a:xfrm>
        </p:spPr>
        <p:txBody>
          <a:bodyPr/>
          <a:lstStyle/>
          <a:p>
            <a:pPr marL="0" indent="0">
              <a:buNone/>
            </a:pPr>
            <a:r>
              <a:rPr lang="el-GR" dirty="0"/>
              <a:t>Σύστημα Καταγραφής &amp; Παρουσίασης Καιρικών </a:t>
            </a:r>
            <a:r>
              <a:rPr lang="el-GR" dirty="0" smtClean="0"/>
              <a:t>Μετρήσεων</a:t>
            </a:r>
          </a:p>
          <a:p>
            <a:pPr marL="0" indent="0">
              <a:buNone/>
            </a:pPr>
            <a:endParaRPr lang="el-G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1" t="3393" r="18394" b="7272"/>
          <a:stretch/>
        </p:blipFill>
        <p:spPr>
          <a:xfrm>
            <a:off x="1208809" y="1816062"/>
            <a:ext cx="4369031" cy="44109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71755" y="2027540"/>
            <a:ext cx="4962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Εισηγητής: Κωστής Αϊβαλής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60798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1" b="2667"/>
          <a:stretch/>
        </p:blipFill>
        <p:spPr>
          <a:xfrm>
            <a:off x="3759733" y="415636"/>
            <a:ext cx="7528951" cy="58941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0698" y="415636"/>
            <a:ext cx="2668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Breadboard Schematic</a:t>
            </a:r>
            <a:endParaRPr lang="el-GR" sz="2000" dirty="0"/>
          </a:p>
        </p:txBody>
      </p:sp>
    </p:spTree>
    <p:extLst>
      <p:ext uri="{BB962C8B-B14F-4D97-AF65-F5344CB8AC3E}">
        <p14:creationId xmlns:p14="http://schemas.microsoft.com/office/powerpoint/2010/main" val="55972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Κόστος του υλικού</a:t>
            </a:r>
            <a:endParaRPr lang="el-GR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3763501"/>
              </p:ext>
            </p:extLst>
          </p:nvPr>
        </p:nvGraphicFramePr>
        <p:xfrm>
          <a:off x="1096963" y="1846263"/>
          <a:ext cx="10058400" cy="402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7094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7280" y="689956"/>
            <a:ext cx="1080654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Content</a:t>
            </a:r>
          </a:p>
          <a:p>
            <a:endParaRPr lang="el-GR" b="1" dirty="0" smtClean="0"/>
          </a:p>
          <a:p>
            <a:endParaRPr lang="en-US" b="1" dirty="0"/>
          </a:p>
          <a:p>
            <a:pPr marL="400050" indent="-400050">
              <a:buFont typeface="+mj-lt"/>
              <a:buAutoNum type="romanUcPeriod"/>
            </a:pPr>
            <a:r>
              <a:rPr lang="en-US" b="1" dirty="0" smtClean="0"/>
              <a:t>Hardware</a:t>
            </a:r>
            <a:endParaRPr lang="en-US" b="1" dirty="0" smtClean="0"/>
          </a:p>
          <a:p>
            <a:pPr marL="857250" lvl="1" indent="-400050">
              <a:buFont typeface="+mj-lt"/>
              <a:buAutoNum type="romanLcPeriod"/>
            </a:pPr>
            <a:r>
              <a:rPr lang="en-US" b="1" dirty="0" smtClean="0"/>
              <a:t>Raspberry PI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b="1" dirty="0" smtClean="0"/>
              <a:t>Arduino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b="1" dirty="0" smtClean="0"/>
              <a:t>Sensors</a:t>
            </a:r>
          </a:p>
          <a:p>
            <a:pPr marL="400050" indent="-400050">
              <a:buFont typeface="+mj-lt"/>
              <a:buAutoNum type="romanUcPeriod"/>
            </a:pPr>
            <a:r>
              <a:rPr lang="en-US" b="1" dirty="0" smtClean="0">
                <a:solidFill>
                  <a:srgbClr val="FF0000"/>
                </a:solidFill>
              </a:rPr>
              <a:t>Software</a:t>
            </a:r>
            <a:endParaRPr lang="el-GR" b="1" dirty="0" smtClean="0">
              <a:solidFill>
                <a:srgbClr val="FF0000"/>
              </a:solidFill>
            </a:endParaRPr>
          </a:p>
          <a:p>
            <a:pPr marL="857250" lvl="1" indent="-400050">
              <a:buFont typeface="+mj-lt"/>
              <a:buAutoNum type="romanLcPeriod"/>
            </a:pPr>
            <a:r>
              <a:rPr lang="en-US" b="1" dirty="0" smtClean="0">
                <a:solidFill>
                  <a:srgbClr val="FF0000"/>
                </a:solidFill>
              </a:rPr>
              <a:t>Arduino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b="1" dirty="0" smtClean="0"/>
              <a:t>Android Application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b="1" dirty="0" smtClean="0"/>
              <a:t>Web Site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b="1" dirty="0" smtClean="0"/>
              <a:t>Time Lapse Video</a:t>
            </a:r>
            <a:endParaRPr lang="el-GR" b="1" dirty="0" smtClean="0"/>
          </a:p>
          <a:p>
            <a:pPr marL="857250" lvl="1" indent="-400050">
              <a:buFont typeface="+mj-lt"/>
              <a:buAutoNum type="romanLcPeriod"/>
            </a:pPr>
            <a:r>
              <a:rPr lang="en-US" b="1" dirty="0" smtClean="0"/>
              <a:t>Server Side Scripts</a:t>
            </a:r>
            <a:endParaRPr lang="el-GR" b="1" dirty="0"/>
          </a:p>
          <a:p>
            <a:pPr marL="400050" indent="-400050">
              <a:buFont typeface="+mj-lt"/>
              <a:buAutoNum type="romanUcPeriod"/>
            </a:pPr>
            <a:r>
              <a:rPr lang="en-US" b="1" dirty="0" smtClean="0"/>
              <a:t>Future Development - Additions</a:t>
            </a:r>
            <a:endParaRPr lang="el-GR" b="1" dirty="0"/>
          </a:p>
          <a:p>
            <a:pPr marL="857250" lvl="1" indent="-400050">
              <a:buFont typeface="+mj-lt"/>
              <a:buAutoNum type="romanUcPeriod"/>
            </a:pPr>
            <a:endParaRPr lang="el-GR" b="1" dirty="0" smtClean="0"/>
          </a:p>
        </p:txBody>
      </p:sp>
    </p:spTree>
    <p:extLst>
      <p:ext uri="{BB962C8B-B14F-4D97-AF65-F5344CB8AC3E}">
        <p14:creationId xmlns:p14="http://schemas.microsoft.com/office/powerpoint/2010/main" val="209962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GitHub Repository (link) 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6661" y="1820796"/>
            <a:ext cx="9368444" cy="348826"/>
          </a:xfrm>
        </p:spPr>
        <p:txBody>
          <a:bodyPr>
            <a:normAutofit fontScale="92500" lnSpcReduction="10000"/>
          </a:bodyPr>
          <a:lstStyle/>
          <a:p>
            <a:r>
              <a:rPr lang="el-GR" dirty="0" smtClean="0"/>
              <a:t>Όλος ο κώδικας είναι διαθέσιμος στο </a:t>
            </a:r>
            <a:r>
              <a:rPr lang="en-US" dirty="0" smtClean="0"/>
              <a:t>GitHub</a:t>
            </a:r>
          </a:p>
          <a:p>
            <a:endParaRPr lang="el-GR" dirty="0"/>
          </a:p>
        </p:txBody>
      </p:sp>
      <p:pic>
        <p:nvPicPr>
          <p:cNvPr id="4" name="Picture 3" descr="mKontakis/Sensebox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3" t="8485" r="16061" b="19515"/>
          <a:stretch/>
        </p:blipFill>
        <p:spPr>
          <a:xfrm>
            <a:off x="1097280" y="2268329"/>
            <a:ext cx="6458990" cy="387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77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Προγραμματισμός </a:t>
            </a:r>
            <a:r>
              <a:rPr lang="en-US" dirty="0" smtClean="0"/>
              <a:t>Arduino</a:t>
            </a:r>
            <a:r>
              <a:rPr lang="el-GR" dirty="0" smtClean="0"/>
              <a:t> (1/3 )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l-GR" dirty="0" smtClean="0"/>
              <a:t>Το πρόγραμμα του </a:t>
            </a:r>
            <a:r>
              <a:rPr lang="en-US" dirty="0" smtClean="0"/>
              <a:t>Arduino:</a:t>
            </a:r>
          </a:p>
          <a:p>
            <a:pPr marL="457200" indent="-457200">
              <a:buFont typeface="+mj-lt"/>
              <a:buAutoNum type="arabicPeriod"/>
            </a:pPr>
            <a:r>
              <a:rPr lang="el-GR" dirty="0" smtClean="0"/>
              <a:t>Διαβάζει τις μετρήσεις από τους αισθητήρες ανά 6 λεπτά</a:t>
            </a:r>
          </a:p>
          <a:p>
            <a:pPr marL="457200" indent="-457200">
              <a:buFont typeface="+mj-lt"/>
              <a:buAutoNum type="arabicPeriod"/>
            </a:pPr>
            <a:r>
              <a:rPr lang="el-GR" dirty="0" smtClean="0"/>
              <a:t>Δημιουργεί ένα </a:t>
            </a:r>
            <a:r>
              <a:rPr lang="en-US" dirty="0" smtClean="0"/>
              <a:t>URL </a:t>
            </a:r>
            <a:r>
              <a:rPr lang="el-GR" dirty="0" smtClean="0"/>
              <a:t>με τις τιμές των αισθητήρων και με ένα </a:t>
            </a:r>
            <a:r>
              <a:rPr lang="en-US" dirty="0" smtClean="0"/>
              <a:t>GET HTTP Request</a:t>
            </a:r>
            <a:r>
              <a:rPr lang="el-GR" dirty="0" smtClean="0"/>
              <a:t> καλεί το </a:t>
            </a:r>
            <a:r>
              <a:rPr lang="en-US" dirty="0" smtClean="0"/>
              <a:t>PHP Script </a:t>
            </a:r>
            <a:r>
              <a:rPr lang="el-GR" dirty="0" smtClean="0"/>
              <a:t>για να αποθηκεύσει τις μετρήσεις στην βάση δεδομένων</a:t>
            </a:r>
          </a:p>
          <a:p>
            <a:pPr marL="457200" indent="-457200">
              <a:buFont typeface="+mj-lt"/>
              <a:buAutoNum type="arabicPeriod"/>
            </a:pPr>
            <a:r>
              <a:rPr lang="el-GR" dirty="0" smtClean="0"/>
              <a:t>Κάθε 2 λεπτά αποθηκεύει την μέγιστη ριπή ανέμου για τα προηγούμενα 2 λεπτά</a:t>
            </a:r>
            <a:r>
              <a:rPr lang="en-US" dirty="0" smtClean="0"/>
              <a:t> </a:t>
            </a:r>
            <a:r>
              <a:rPr lang="el-GR" dirty="0" smtClean="0"/>
              <a:t>με τον ίδιο τρόπο με το (2)</a:t>
            </a:r>
          </a:p>
          <a:p>
            <a:pPr marL="457200" indent="-457200">
              <a:buFont typeface="+mj-lt"/>
              <a:buAutoNum type="arabicPeriod"/>
            </a:pPr>
            <a:r>
              <a:rPr lang="el-GR" dirty="0" smtClean="0"/>
              <a:t>Παράλληλα με τις άλλες λειτουργίες χειρίζεται και την περιστρεφόμενη βάση της κάμερας εφόσον κάποιος είναι συνδεδεμένος με το </a:t>
            </a:r>
            <a:r>
              <a:rPr lang="en-US" dirty="0" smtClean="0"/>
              <a:t>Arduino </a:t>
            </a:r>
            <a:r>
              <a:rPr lang="el-GR" dirty="0" smtClean="0"/>
              <a:t>μέσω κάποιου </a:t>
            </a:r>
            <a:r>
              <a:rPr lang="en-US" dirty="0" smtClean="0"/>
              <a:t>browser</a:t>
            </a:r>
            <a:endParaRPr lang="el-GR" dirty="0" smtClean="0"/>
          </a:p>
          <a:p>
            <a:pPr marL="457200" indent="-457200">
              <a:buFont typeface="+mj-lt"/>
              <a:buAutoNum type="arabicPeriod"/>
            </a:pPr>
            <a:r>
              <a:rPr lang="el-GR" dirty="0" smtClean="0"/>
              <a:t>Εάν το πρόγραμμα για κάποιο λόγο ‘κολλήσει’ υπάρχει μηχανισμός αποκατάστασης (</a:t>
            </a:r>
            <a:r>
              <a:rPr lang="en-US" dirty="0" smtClean="0"/>
              <a:t>Reset)</a:t>
            </a:r>
            <a:r>
              <a:rPr lang="el-GR" dirty="0" smtClean="0"/>
              <a:t> της λειτουργίας του </a:t>
            </a:r>
            <a:r>
              <a:rPr lang="en-US" dirty="0" smtClean="0"/>
              <a:t>Arduino (Watchdog Timer)</a:t>
            </a:r>
          </a:p>
        </p:txBody>
      </p:sp>
    </p:spTree>
    <p:extLst>
      <p:ext uri="{BB962C8B-B14F-4D97-AF65-F5344CB8AC3E}">
        <p14:creationId xmlns:p14="http://schemas.microsoft.com/office/powerpoint/2010/main" val="403195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085" y="144055"/>
            <a:ext cx="2399490" cy="594774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32" y="-2"/>
            <a:ext cx="2764036" cy="62358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7768" y="-2"/>
            <a:ext cx="5336770" cy="1778923"/>
          </a:xfrm>
        </p:spPr>
        <p:txBody>
          <a:bodyPr>
            <a:noAutofit/>
          </a:bodyPr>
          <a:lstStyle/>
          <a:p>
            <a:r>
              <a:rPr lang="el-GR" sz="4600" dirty="0"/>
              <a:t>Προγραμματισμός </a:t>
            </a:r>
            <a:r>
              <a:rPr lang="en-US" sz="4600" dirty="0"/>
              <a:t>Arduino</a:t>
            </a:r>
            <a:r>
              <a:rPr lang="el-GR" sz="4600" dirty="0"/>
              <a:t> </a:t>
            </a:r>
            <a:r>
              <a:rPr lang="el-GR" sz="4600" dirty="0" smtClean="0"/>
              <a:t>Παράδειγματα (2/3)</a:t>
            </a:r>
            <a:endParaRPr lang="el-GR" sz="4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048" y="2071644"/>
            <a:ext cx="4881737" cy="341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8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Προγραμματισμός </a:t>
            </a:r>
            <a:r>
              <a:rPr lang="en-US" dirty="0" smtClean="0"/>
              <a:t>Arduino 	  Watchdog Timer (3/3)</a:t>
            </a:r>
            <a:endParaRPr lang="el-G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99" y="2720003"/>
            <a:ext cx="4404114" cy="329135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99" y="1832983"/>
            <a:ext cx="6478574" cy="71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63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7280" y="689956"/>
            <a:ext cx="1080654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Content</a:t>
            </a:r>
          </a:p>
          <a:p>
            <a:endParaRPr lang="el-GR" b="1" dirty="0" smtClean="0"/>
          </a:p>
          <a:p>
            <a:endParaRPr lang="en-US" b="1" dirty="0"/>
          </a:p>
          <a:p>
            <a:pPr marL="400050" indent="-400050">
              <a:buFont typeface="+mj-lt"/>
              <a:buAutoNum type="romanUcPeriod"/>
            </a:pPr>
            <a:r>
              <a:rPr lang="en-US" b="1" dirty="0" smtClean="0"/>
              <a:t>Hardware</a:t>
            </a:r>
            <a:endParaRPr lang="en-US" b="1" dirty="0" smtClean="0"/>
          </a:p>
          <a:p>
            <a:pPr marL="857250" lvl="1" indent="-400050">
              <a:buFont typeface="+mj-lt"/>
              <a:buAutoNum type="romanLcPeriod"/>
            </a:pPr>
            <a:r>
              <a:rPr lang="en-US" b="1" dirty="0" smtClean="0"/>
              <a:t>Raspberry PI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b="1" dirty="0" smtClean="0"/>
              <a:t>Arduino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b="1" dirty="0" smtClean="0"/>
              <a:t>Sensors</a:t>
            </a:r>
          </a:p>
          <a:p>
            <a:pPr marL="400050" indent="-400050">
              <a:buFont typeface="+mj-lt"/>
              <a:buAutoNum type="romanUcPeriod"/>
            </a:pPr>
            <a:r>
              <a:rPr lang="en-US" b="1" dirty="0" smtClean="0">
                <a:solidFill>
                  <a:srgbClr val="FF0000"/>
                </a:solidFill>
              </a:rPr>
              <a:t>Software</a:t>
            </a:r>
            <a:endParaRPr lang="el-GR" b="1" dirty="0" smtClean="0">
              <a:solidFill>
                <a:srgbClr val="FF0000"/>
              </a:solidFill>
            </a:endParaRPr>
          </a:p>
          <a:p>
            <a:pPr marL="857250" lvl="1" indent="-400050">
              <a:buFont typeface="+mj-lt"/>
              <a:buAutoNum type="romanLcPeriod"/>
            </a:pPr>
            <a:r>
              <a:rPr lang="en-US" b="1" dirty="0" smtClean="0"/>
              <a:t>Arduino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b="1" dirty="0" smtClean="0">
                <a:solidFill>
                  <a:srgbClr val="FF0000"/>
                </a:solidFill>
              </a:rPr>
              <a:t>Android Application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b="1" dirty="0" smtClean="0"/>
              <a:t>Web Site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b="1" dirty="0" smtClean="0"/>
              <a:t>Time Lapse Video</a:t>
            </a:r>
            <a:endParaRPr lang="el-GR" b="1" dirty="0" smtClean="0"/>
          </a:p>
          <a:p>
            <a:pPr marL="857250" lvl="1" indent="-400050">
              <a:buFont typeface="+mj-lt"/>
              <a:buAutoNum type="romanLcPeriod"/>
            </a:pPr>
            <a:r>
              <a:rPr lang="en-US" b="1" dirty="0" smtClean="0"/>
              <a:t>Server Side Scripts</a:t>
            </a:r>
            <a:endParaRPr lang="el-GR" b="1" dirty="0"/>
          </a:p>
          <a:p>
            <a:pPr marL="400050" indent="-400050">
              <a:buFont typeface="+mj-lt"/>
              <a:buAutoNum type="romanUcPeriod"/>
            </a:pPr>
            <a:r>
              <a:rPr lang="en-US" b="1" dirty="0" smtClean="0"/>
              <a:t>Future Development - Additions</a:t>
            </a:r>
            <a:endParaRPr lang="el-GR" b="1" dirty="0"/>
          </a:p>
          <a:p>
            <a:pPr marL="857250" lvl="1" indent="-400050">
              <a:buFont typeface="+mj-lt"/>
              <a:buAutoNum type="romanUcPeriod"/>
            </a:pPr>
            <a:endParaRPr lang="el-GR" b="1" dirty="0" smtClean="0"/>
          </a:p>
        </p:txBody>
      </p:sp>
    </p:spTree>
    <p:extLst>
      <p:ext uri="{BB962C8B-B14F-4D97-AF65-F5344CB8AC3E}">
        <p14:creationId xmlns:p14="http://schemas.microsoft.com/office/powerpoint/2010/main" val="132771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Application (1/4)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Η εφαρμογή </a:t>
            </a:r>
            <a:r>
              <a:rPr lang="en-US" dirty="0" smtClean="0"/>
              <a:t>Android </a:t>
            </a:r>
            <a:r>
              <a:rPr lang="el-GR" dirty="0" smtClean="0"/>
              <a:t>έχει σκοπό την οπτικοποίηση των δεδομένων από την βάση δεδομένων</a:t>
            </a:r>
          </a:p>
          <a:p>
            <a:r>
              <a:rPr lang="el-GR" dirty="0" smtClean="0"/>
              <a:t>Η οπτικοποίηση γίνεται σε 4 μορφές:</a:t>
            </a:r>
            <a:br>
              <a:rPr lang="el-GR" dirty="0" smtClean="0"/>
            </a:br>
            <a:endParaRPr lang="el-GR" dirty="0" smtClean="0"/>
          </a:p>
          <a:p>
            <a:pPr marL="457200" indent="-457200">
              <a:buFont typeface="+mj-lt"/>
              <a:buAutoNum type="arabicPeriod"/>
            </a:pPr>
            <a:r>
              <a:rPr lang="el-GR" dirty="0" smtClean="0"/>
              <a:t>Γραφήματα</a:t>
            </a:r>
          </a:p>
          <a:p>
            <a:pPr marL="457200" indent="-457200">
              <a:buFont typeface="+mj-lt"/>
              <a:buAutoNum type="arabicPeriod"/>
            </a:pPr>
            <a:r>
              <a:rPr lang="el-GR" dirty="0" smtClean="0"/>
              <a:t>Πίνακα</a:t>
            </a:r>
          </a:p>
          <a:p>
            <a:pPr marL="457200" indent="-457200">
              <a:buFont typeface="+mj-lt"/>
              <a:buAutoNum type="arabicPeriod"/>
            </a:pPr>
            <a:r>
              <a:rPr lang="el-GR" dirty="0" smtClean="0"/>
              <a:t>Μέγιστα / Ελάχιστα</a:t>
            </a:r>
          </a:p>
          <a:p>
            <a:pPr marL="457200" indent="-457200">
              <a:buFont typeface="+mj-lt"/>
              <a:buAutoNum type="arabicPeriod"/>
            </a:pPr>
            <a:r>
              <a:rPr lang="el-GR" dirty="0" smtClean="0"/>
              <a:t>Τωρινά καιρικά δεδομένα</a:t>
            </a:r>
            <a:endParaRPr lang="el-GR" dirty="0"/>
          </a:p>
        </p:txBody>
      </p:sp>
      <p:sp>
        <p:nvSpPr>
          <p:cNvPr id="4" name="Right Bracket 3"/>
          <p:cNvSpPr/>
          <p:nvPr/>
        </p:nvSpPr>
        <p:spPr>
          <a:xfrm>
            <a:off x="3865418" y="3059084"/>
            <a:ext cx="274320" cy="1230283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" name="TextBox 4"/>
          <p:cNvSpPr txBox="1"/>
          <p:nvPr/>
        </p:nvSpPr>
        <p:spPr>
          <a:xfrm>
            <a:off x="4322618" y="3197171"/>
            <a:ext cx="27681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400" dirty="0" smtClean="0"/>
              <a:t>Ο χρήστης έχει την δυνατότητα να επιλέξει το εύρος χρόνου των δεδομένων που θα οπτικοποιηθούν.</a:t>
            </a:r>
            <a:endParaRPr lang="el-GR" sz="1400" dirty="0"/>
          </a:p>
        </p:txBody>
      </p:sp>
    </p:spTree>
    <p:extLst>
      <p:ext uri="{BB962C8B-B14F-4D97-AF65-F5344CB8AC3E}">
        <p14:creationId xmlns:p14="http://schemas.microsoft.com/office/powerpoint/2010/main" val="265577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Application </a:t>
            </a:r>
            <a:r>
              <a:rPr lang="en-US" dirty="0" smtClean="0"/>
              <a:t>(2/4)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Διαδικασία ανάκτησης και οπτικοποίησης καιρικών δεδομένων:</a:t>
            </a:r>
          </a:p>
          <a:p>
            <a:pPr marL="457200" indent="-457200">
              <a:buFont typeface="+mj-lt"/>
              <a:buAutoNum type="arabicPeriod"/>
            </a:pPr>
            <a:r>
              <a:rPr lang="el-GR" dirty="0" smtClean="0"/>
              <a:t>Δημιουργία των </a:t>
            </a:r>
            <a:r>
              <a:rPr lang="en-US" dirty="0" smtClean="0"/>
              <a:t>URL </a:t>
            </a:r>
            <a:r>
              <a:rPr lang="el-GR" dirty="0" smtClean="0"/>
              <a:t>ανάλογα με την επιλογή του χρήστη.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GET HTTP Requests </a:t>
            </a:r>
            <a:r>
              <a:rPr lang="el-GR" dirty="0" smtClean="0"/>
              <a:t>με τα </a:t>
            </a:r>
            <a:r>
              <a:rPr lang="en-US" dirty="0" smtClean="0"/>
              <a:t>URL</a:t>
            </a:r>
          </a:p>
          <a:p>
            <a:pPr marL="457200" indent="-457200">
              <a:buFont typeface="+mj-lt"/>
              <a:buAutoNum type="arabicPeriod"/>
            </a:pPr>
            <a:r>
              <a:rPr lang="el-GR" dirty="0" smtClean="0"/>
              <a:t>Ανάλυση των επιστρεφόμενων δεδομένων από </a:t>
            </a:r>
            <a:r>
              <a:rPr lang="en-US" dirty="0" smtClean="0"/>
              <a:t>JSON </a:t>
            </a:r>
            <a:r>
              <a:rPr lang="el-GR" dirty="0" smtClean="0"/>
              <a:t>σε </a:t>
            </a:r>
            <a:r>
              <a:rPr lang="en-US" dirty="0" err="1" smtClean="0"/>
              <a:t>ArrayLists</a:t>
            </a:r>
            <a:r>
              <a:rPr lang="en-US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l-GR" dirty="0" smtClean="0"/>
              <a:t>Οπτικοποίηση 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49486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772420742"/>
              </p:ext>
            </p:extLst>
          </p:nvPr>
        </p:nvGraphicFramePr>
        <p:xfrm>
          <a:off x="911629" y="806336"/>
          <a:ext cx="10058400" cy="50548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ight Brace 7"/>
          <p:cNvSpPr/>
          <p:nvPr/>
        </p:nvSpPr>
        <p:spPr>
          <a:xfrm>
            <a:off x="1696720" y="4414981"/>
            <a:ext cx="141317" cy="532013"/>
          </a:xfrm>
          <a:prstGeom prst="rightBrace">
            <a:avLst>
              <a:gd name="adj1" fmla="val 2833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TextBox 8"/>
          <p:cNvSpPr txBox="1"/>
          <p:nvPr/>
        </p:nvSpPr>
        <p:spPr>
          <a:xfrm>
            <a:off x="1928553" y="4465543"/>
            <a:ext cx="1147156" cy="4308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Sparkfun’ s Weather Meters</a:t>
            </a:r>
            <a:endParaRPr lang="el-G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27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Application </a:t>
            </a:r>
            <a:r>
              <a:rPr lang="en-US" dirty="0" smtClean="0"/>
              <a:t>(3/4)</a:t>
            </a:r>
            <a:endParaRPr lang="el-G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0" y="1837948"/>
            <a:ext cx="2262782" cy="40227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966" y="1837947"/>
            <a:ext cx="2262783" cy="4022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53" y="1837947"/>
            <a:ext cx="2262783" cy="4022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740" y="1837947"/>
            <a:ext cx="3957427" cy="222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78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Application </a:t>
            </a:r>
            <a:r>
              <a:rPr lang="en-US" dirty="0" smtClean="0"/>
              <a:t>(4/4)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Για την ανάπτυξη της εφαρμογής χρησιμοποιήθηκαν</a:t>
            </a:r>
            <a:r>
              <a:rPr lang="en-US" dirty="0" smtClean="0"/>
              <a:t>:</a:t>
            </a:r>
            <a:endParaRPr lang="el-GR" dirty="0" smtClean="0"/>
          </a:p>
          <a:p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 Eclipse IDE </a:t>
            </a:r>
            <a:r>
              <a:rPr lang="el-GR" dirty="0" smtClean="0"/>
              <a:t>με το </a:t>
            </a:r>
            <a:r>
              <a:rPr lang="en-US" dirty="0" smtClean="0"/>
              <a:t>Android Developer Tools (ADT) Plugin</a:t>
            </a:r>
          </a:p>
          <a:p>
            <a:pPr marL="457200" indent="-457200">
              <a:buFont typeface="+mj-lt"/>
              <a:buAutoNum type="arabicPeriod"/>
            </a:pPr>
            <a:r>
              <a:rPr lang="el-GR" dirty="0" smtClean="0"/>
              <a:t>Η βιβλιοθήκη </a:t>
            </a:r>
            <a:r>
              <a:rPr lang="en-US" dirty="0" smtClean="0"/>
              <a:t>Android </a:t>
            </a:r>
            <a:r>
              <a:rPr lang="en-US" dirty="0" err="1" smtClean="0"/>
              <a:t>GraphView</a:t>
            </a:r>
            <a:r>
              <a:rPr lang="en-US" dirty="0" smtClean="0"/>
              <a:t> </a:t>
            </a:r>
            <a:r>
              <a:rPr lang="el-GR" dirty="0" smtClean="0"/>
              <a:t>για την δημιουργία των γραφημάτων</a:t>
            </a:r>
          </a:p>
          <a:p>
            <a:pPr marL="457200" indent="-457200">
              <a:buFont typeface="+mj-lt"/>
              <a:buAutoNum type="arabicPeriod"/>
            </a:pPr>
            <a:endParaRPr lang="el-GR" dirty="0"/>
          </a:p>
          <a:p>
            <a:pPr marL="0" indent="0">
              <a:buNone/>
            </a:pPr>
            <a:r>
              <a:rPr lang="el-GR" dirty="0" smtClean="0"/>
              <a:t>Η εφαρμογή έχει δοκιμαστεί στο </a:t>
            </a:r>
            <a:r>
              <a:rPr lang="en-US" dirty="0" smtClean="0"/>
              <a:t>Google Nexus 5 </a:t>
            </a:r>
            <a:r>
              <a:rPr lang="el-GR" dirty="0" smtClean="0"/>
              <a:t>με </a:t>
            </a:r>
            <a:r>
              <a:rPr lang="en-US" dirty="0" smtClean="0"/>
              <a:t>Android </a:t>
            </a:r>
            <a:r>
              <a:rPr lang="en-US" dirty="0" smtClean="0"/>
              <a:t>4.4.4 </a:t>
            </a:r>
            <a:r>
              <a:rPr lang="el-GR" dirty="0" smtClean="0"/>
              <a:t>και 5.0.1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96453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7280" y="689956"/>
            <a:ext cx="1080654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Content</a:t>
            </a:r>
          </a:p>
          <a:p>
            <a:endParaRPr lang="el-GR" b="1" dirty="0" smtClean="0"/>
          </a:p>
          <a:p>
            <a:endParaRPr lang="en-US" b="1" dirty="0"/>
          </a:p>
          <a:p>
            <a:pPr marL="400050" indent="-400050">
              <a:buFont typeface="+mj-lt"/>
              <a:buAutoNum type="romanUcPeriod"/>
            </a:pPr>
            <a:r>
              <a:rPr lang="en-US" b="1" dirty="0" smtClean="0"/>
              <a:t>Hardware</a:t>
            </a:r>
            <a:endParaRPr lang="en-US" b="1" dirty="0" smtClean="0"/>
          </a:p>
          <a:p>
            <a:pPr marL="857250" lvl="1" indent="-400050">
              <a:buFont typeface="+mj-lt"/>
              <a:buAutoNum type="romanLcPeriod"/>
            </a:pPr>
            <a:r>
              <a:rPr lang="en-US" b="1" dirty="0" smtClean="0"/>
              <a:t>Raspberry PI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b="1" dirty="0" smtClean="0"/>
              <a:t>Arduino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b="1" dirty="0" smtClean="0"/>
              <a:t>Sensors</a:t>
            </a:r>
          </a:p>
          <a:p>
            <a:pPr marL="400050" indent="-400050">
              <a:buFont typeface="+mj-lt"/>
              <a:buAutoNum type="romanUcPeriod"/>
            </a:pPr>
            <a:r>
              <a:rPr lang="en-US" b="1" dirty="0" smtClean="0">
                <a:solidFill>
                  <a:srgbClr val="FF0000"/>
                </a:solidFill>
              </a:rPr>
              <a:t>Software</a:t>
            </a:r>
            <a:endParaRPr lang="el-GR" b="1" dirty="0" smtClean="0">
              <a:solidFill>
                <a:srgbClr val="FF0000"/>
              </a:solidFill>
            </a:endParaRPr>
          </a:p>
          <a:p>
            <a:pPr marL="857250" lvl="1" indent="-400050">
              <a:buFont typeface="+mj-lt"/>
              <a:buAutoNum type="romanLcPeriod"/>
            </a:pPr>
            <a:r>
              <a:rPr lang="en-US" b="1" dirty="0" smtClean="0"/>
              <a:t>Arduino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b="1" dirty="0" smtClean="0"/>
              <a:t>Android Application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b="1" dirty="0" smtClean="0">
                <a:solidFill>
                  <a:srgbClr val="FF0000"/>
                </a:solidFill>
              </a:rPr>
              <a:t>Web Site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b="1" dirty="0" smtClean="0"/>
              <a:t>Time Lapse Video</a:t>
            </a:r>
            <a:endParaRPr lang="el-GR" b="1" dirty="0" smtClean="0"/>
          </a:p>
          <a:p>
            <a:pPr marL="857250" lvl="1" indent="-400050">
              <a:buFont typeface="+mj-lt"/>
              <a:buAutoNum type="romanLcPeriod"/>
            </a:pPr>
            <a:r>
              <a:rPr lang="en-US" b="1" dirty="0" smtClean="0"/>
              <a:t>Server Side Scripts</a:t>
            </a:r>
            <a:endParaRPr lang="el-GR" b="1" dirty="0"/>
          </a:p>
          <a:p>
            <a:pPr marL="400050" indent="-400050">
              <a:buFont typeface="+mj-lt"/>
              <a:buAutoNum type="romanUcPeriod"/>
            </a:pPr>
            <a:r>
              <a:rPr lang="en-US" b="1" dirty="0" smtClean="0"/>
              <a:t>Future Development - Additions</a:t>
            </a:r>
            <a:endParaRPr lang="el-GR" b="1" dirty="0"/>
          </a:p>
          <a:p>
            <a:pPr marL="857250" lvl="1" indent="-400050">
              <a:buFont typeface="+mj-lt"/>
              <a:buAutoNum type="romanUcPeriod"/>
            </a:pPr>
            <a:endParaRPr lang="el-GR" b="1" dirty="0" smtClean="0"/>
          </a:p>
        </p:txBody>
      </p:sp>
    </p:spTree>
    <p:extLst>
      <p:ext uri="{BB962C8B-B14F-4D97-AF65-F5344CB8AC3E}">
        <p14:creationId xmlns:p14="http://schemas.microsoft.com/office/powerpoint/2010/main" val="57481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Site </a:t>
            </a:r>
            <a:r>
              <a:rPr lang="en-US" dirty="0" smtClean="0"/>
              <a:t>(</a:t>
            </a:r>
            <a:r>
              <a:rPr lang="el-GR" dirty="0" smtClean="0"/>
              <a:t>1</a:t>
            </a:r>
            <a:r>
              <a:rPr lang="en-US" dirty="0" smtClean="0"/>
              <a:t>/</a:t>
            </a:r>
            <a:r>
              <a:rPr lang="el-GR" dirty="0" smtClean="0"/>
              <a:t>5</a:t>
            </a:r>
            <a:r>
              <a:rPr lang="en-US" dirty="0" smtClean="0"/>
              <a:t>)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Web Site </a:t>
            </a:r>
            <a:r>
              <a:rPr lang="el-GR" dirty="0" smtClean="0"/>
              <a:t>αναπτύχθηκε πάνω </a:t>
            </a:r>
            <a:r>
              <a:rPr lang="el-GR" dirty="0" smtClean="0"/>
              <a:t>στην πλατφόρμα </a:t>
            </a:r>
            <a:r>
              <a:rPr lang="en-US" dirty="0" smtClean="0"/>
              <a:t>WordPress.</a:t>
            </a:r>
            <a:endParaRPr lang="el-GR" dirty="0" smtClean="0"/>
          </a:p>
          <a:p>
            <a:r>
              <a:rPr lang="el-GR" dirty="0" smtClean="0"/>
              <a:t>Η διαδικασία της οπτικοποίησης είναι παρόμοια με της </a:t>
            </a:r>
            <a:r>
              <a:rPr lang="en-US" dirty="0" smtClean="0"/>
              <a:t>Android </a:t>
            </a:r>
            <a:r>
              <a:rPr lang="el-GR" dirty="0" smtClean="0"/>
              <a:t>εφαρμογής αλλά σε άλλη γλώσσα προγραμματισμού (</a:t>
            </a:r>
            <a:r>
              <a:rPr lang="en-US" dirty="0" smtClean="0"/>
              <a:t>PHP).</a:t>
            </a:r>
          </a:p>
          <a:p>
            <a:r>
              <a:rPr lang="en-US" dirty="0" smtClean="0"/>
              <a:t>O </a:t>
            </a:r>
            <a:r>
              <a:rPr lang="el-GR" dirty="0" smtClean="0"/>
              <a:t>χρήστης στο </a:t>
            </a:r>
            <a:r>
              <a:rPr lang="en-US" dirty="0" smtClean="0"/>
              <a:t>Web Site </a:t>
            </a:r>
            <a:r>
              <a:rPr lang="el-GR" dirty="0" smtClean="0"/>
              <a:t>μπορεί να πλοηγηθεί στα ακόλουθα:</a:t>
            </a:r>
          </a:p>
          <a:p>
            <a:pPr marL="457200" indent="-457200">
              <a:buFont typeface="+mj-lt"/>
              <a:buAutoNum type="arabicPeriod"/>
            </a:pPr>
            <a:r>
              <a:rPr lang="el-GR" dirty="0" smtClean="0"/>
              <a:t>Τωρινές καιρικές συνθήκες</a:t>
            </a:r>
          </a:p>
          <a:p>
            <a:pPr marL="457200" indent="-457200">
              <a:buFont typeface="+mj-lt"/>
              <a:buAutoNum type="arabicPeriod"/>
            </a:pPr>
            <a:r>
              <a:rPr lang="el-GR" dirty="0" smtClean="0"/>
              <a:t>Γραφήματα</a:t>
            </a:r>
          </a:p>
          <a:p>
            <a:pPr marL="457200" indent="-457200">
              <a:buFont typeface="+mj-lt"/>
              <a:buAutoNum type="arabicPeriod"/>
            </a:pPr>
            <a:r>
              <a:rPr lang="el-GR" dirty="0" smtClean="0"/>
              <a:t>Οπτικοποίηση </a:t>
            </a:r>
            <a:r>
              <a:rPr lang="el-GR" dirty="0" smtClean="0"/>
              <a:t>των μετρήσεων σε </a:t>
            </a:r>
            <a:r>
              <a:rPr lang="el-GR" dirty="0" smtClean="0"/>
              <a:t>πίνακα</a:t>
            </a:r>
          </a:p>
          <a:p>
            <a:pPr marL="457200" indent="-457200">
              <a:buFont typeface="+mj-lt"/>
              <a:buAutoNum type="arabicPeriod"/>
            </a:pPr>
            <a:r>
              <a:rPr lang="el-GR" dirty="0" smtClean="0"/>
              <a:t>Μπορεί να δει το </a:t>
            </a:r>
            <a:r>
              <a:rPr lang="en-US" dirty="0" smtClean="0"/>
              <a:t>Time Lapse Video </a:t>
            </a:r>
            <a:r>
              <a:rPr lang="el-GR" dirty="0" smtClean="0"/>
              <a:t>της προηγούμενης </a:t>
            </a:r>
            <a:r>
              <a:rPr lang="el-GR" dirty="0" smtClean="0"/>
              <a:t>ημέρας</a:t>
            </a:r>
            <a:endParaRPr lang="el-GR" dirty="0" smtClean="0"/>
          </a:p>
          <a:p>
            <a:pPr marL="457200" indent="-457200">
              <a:buFont typeface="+mj-lt"/>
              <a:buAutoNum type="arabicPeriod"/>
            </a:pPr>
            <a:r>
              <a:rPr lang="el-GR" dirty="0" smtClean="0"/>
              <a:t>Μπορεί να δει τις φωτογραφίες που έχει τραβήξει η κάμερα μέχρι εκείνη την χρονική στιγμή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62698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Site </a:t>
            </a:r>
            <a:r>
              <a:rPr lang="en-US" dirty="0" smtClean="0"/>
              <a:t>(</a:t>
            </a:r>
            <a:r>
              <a:rPr lang="el-GR" dirty="0" smtClean="0"/>
              <a:t>2</a:t>
            </a:r>
            <a:r>
              <a:rPr lang="en-US" dirty="0" smtClean="0"/>
              <a:t>/</a:t>
            </a:r>
            <a:r>
              <a:rPr lang="el-GR" dirty="0" smtClean="0"/>
              <a:t>5</a:t>
            </a:r>
            <a:r>
              <a:rPr lang="en-US" dirty="0" smtClean="0"/>
              <a:t>)</a:t>
            </a:r>
            <a:endParaRPr lang="el-G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143" y="1837950"/>
            <a:ext cx="4783780" cy="40227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735" y="1835276"/>
            <a:ext cx="4525945" cy="402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7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Site </a:t>
            </a:r>
            <a:r>
              <a:rPr lang="en-US" dirty="0" smtClean="0"/>
              <a:t>(</a:t>
            </a:r>
            <a:r>
              <a:rPr lang="el-GR" dirty="0" smtClean="0"/>
              <a:t>3</a:t>
            </a:r>
            <a:r>
              <a:rPr lang="en-US" dirty="0" smtClean="0"/>
              <a:t>/</a:t>
            </a:r>
            <a:r>
              <a:rPr lang="el-GR" dirty="0" smtClean="0"/>
              <a:t>5</a:t>
            </a:r>
            <a:r>
              <a:rPr lang="en-US" dirty="0" smtClean="0"/>
              <a:t>)</a:t>
            </a:r>
            <a:endParaRPr lang="el-G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79514"/>
            <a:ext cx="4182596" cy="402272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85" y="1879513"/>
            <a:ext cx="5643206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0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Site </a:t>
            </a:r>
            <a:r>
              <a:rPr lang="en-US" dirty="0" smtClean="0"/>
              <a:t>(</a:t>
            </a:r>
            <a:r>
              <a:rPr lang="el-GR" dirty="0" smtClean="0"/>
              <a:t>4</a:t>
            </a:r>
            <a:r>
              <a:rPr lang="en-US" dirty="0" smtClean="0"/>
              <a:t>/</a:t>
            </a:r>
            <a:r>
              <a:rPr lang="el-GR" dirty="0" smtClean="0"/>
              <a:t>5</a:t>
            </a:r>
            <a:r>
              <a:rPr lang="en-US" dirty="0" smtClean="0"/>
              <a:t>)</a:t>
            </a:r>
            <a:r>
              <a:rPr lang="el-GR" dirty="0" smtClean="0"/>
              <a:t> </a:t>
            </a:r>
            <a:r>
              <a:rPr lang="el-GR" dirty="0" smtClean="0"/>
              <a:t>– Παραδείγματα από τον κώδικα</a:t>
            </a:r>
            <a:endParaRPr lang="el-GR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6126480" y="1879515"/>
            <a:ext cx="0" cy="4321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*D:\Dropbox\GraduationalProject\SenseBox\Raw Data\display_db_table.php - Notepad++ [Administrator]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3" t="9505" r="41507" b="10135"/>
          <a:stretch/>
        </p:blipFill>
        <p:spPr>
          <a:xfrm>
            <a:off x="1188721" y="1765015"/>
            <a:ext cx="4505497" cy="4550779"/>
          </a:xfrm>
        </p:spPr>
      </p:pic>
      <p:sp>
        <p:nvSpPr>
          <p:cNvPr id="8" name="TextBox 7"/>
          <p:cNvSpPr txBox="1"/>
          <p:nvPr/>
        </p:nvSpPr>
        <p:spPr>
          <a:xfrm>
            <a:off x="6392487" y="3558686"/>
            <a:ext cx="4763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Ο κώδικας για την οπτικοποίηση των δεδομένων σε πίνακα.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8249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Site </a:t>
            </a:r>
            <a:r>
              <a:rPr lang="en-US" dirty="0" smtClean="0"/>
              <a:t>(</a:t>
            </a:r>
            <a:r>
              <a:rPr lang="el-GR" dirty="0" smtClean="0"/>
              <a:t>5</a:t>
            </a:r>
            <a:r>
              <a:rPr lang="en-US" dirty="0" smtClean="0"/>
              <a:t>/</a:t>
            </a:r>
            <a:r>
              <a:rPr lang="el-GR" dirty="0" smtClean="0"/>
              <a:t>5</a:t>
            </a:r>
            <a:r>
              <a:rPr lang="en-US" dirty="0" smtClean="0"/>
              <a:t>)</a:t>
            </a:r>
            <a:r>
              <a:rPr lang="el-GR" dirty="0" smtClean="0"/>
              <a:t> </a:t>
            </a:r>
            <a:r>
              <a:rPr lang="el-GR" dirty="0" smtClean="0"/>
              <a:t>– Παραδείγματα από τον κώδικα</a:t>
            </a:r>
            <a:endParaRPr lang="el-G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78" y="1879515"/>
            <a:ext cx="5494896" cy="40227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156" y="1873920"/>
            <a:ext cx="5359357" cy="402832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126480" y="1879515"/>
            <a:ext cx="0" cy="4321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18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7280" y="689956"/>
            <a:ext cx="1080654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Content</a:t>
            </a:r>
          </a:p>
          <a:p>
            <a:endParaRPr lang="el-GR" b="1" dirty="0" smtClean="0"/>
          </a:p>
          <a:p>
            <a:endParaRPr lang="en-US" b="1" dirty="0"/>
          </a:p>
          <a:p>
            <a:pPr marL="400050" indent="-400050">
              <a:buFont typeface="+mj-lt"/>
              <a:buAutoNum type="romanUcPeriod"/>
            </a:pPr>
            <a:r>
              <a:rPr lang="en-US" b="1" dirty="0" smtClean="0"/>
              <a:t>Hardware</a:t>
            </a:r>
            <a:endParaRPr lang="en-US" b="1" dirty="0" smtClean="0"/>
          </a:p>
          <a:p>
            <a:pPr marL="857250" lvl="1" indent="-400050">
              <a:buFont typeface="+mj-lt"/>
              <a:buAutoNum type="romanLcPeriod"/>
            </a:pPr>
            <a:r>
              <a:rPr lang="en-US" b="1" dirty="0" smtClean="0"/>
              <a:t>Raspberry PI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b="1" dirty="0" smtClean="0"/>
              <a:t>Arduino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b="1" dirty="0" smtClean="0"/>
              <a:t>Sensors</a:t>
            </a:r>
          </a:p>
          <a:p>
            <a:pPr marL="400050" indent="-400050">
              <a:buFont typeface="+mj-lt"/>
              <a:buAutoNum type="romanUcPeriod"/>
            </a:pPr>
            <a:r>
              <a:rPr lang="en-US" b="1" dirty="0" smtClean="0">
                <a:solidFill>
                  <a:srgbClr val="FF0000"/>
                </a:solidFill>
              </a:rPr>
              <a:t>Software</a:t>
            </a:r>
            <a:endParaRPr lang="el-GR" b="1" dirty="0" smtClean="0">
              <a:solidFill>
                <a:srgbClr val="FF0000"/>
              </a:solidFill>
            </a:endParaRPr>
          </a:p>
          <a:p>
            <a:pPr marL="857250" lvl="1" indent="-400050">
              <a:buFont typeface="+mj-lt"/>
              <a:buAutoNum type="romanLcPeriod"/>
            </a:pPr>
            <a:r>
              <a:rPr lang="en-US" b="1" dirty="0" smtClean="0"/>
              <a:t>Arduino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b="1" dirty="0" smtClean="0"/>
              <a:t>Android Application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b="1" dirty="0" smtClean="0"/>
              <a:t>Web Site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b="1" dirty="0" smtClean="0">
                <a:solidFill>
                  <a:srgbClr val="FF0000"/>
                </a:solidFill>
              </a:rPr>
              <a:t>Time Lapse Video</a:t>
            </a:r>
            <a:endParaRPr lang="el-GR" b="1" dirty="0" smtClean="0">
              <a:solidFill>
                <a:srgbClr val="FF0000"/>
              </a:solidFill>
            </a:endParaRPr>
          </a:p>
          <a:p>
            <a:pPr marL="857250" lvl="1" indent="-400050">
              <a:buFont typeface="+mj-lt"/>
              <a:buAutoNum type="romanLcPeriod"/>
            </a:pPr>
            <a:r>
              <a:rPr lang="en-US" b="1" dirty="0" smtClean="0"/>
              <a:t>Server Side Scripts</a:t>
            </a:r>
            <a:endParaRPr lang="el-GR" b="1" dirty="0"/>
          </a:p>
          <a:p>
            <a:pPr marL="400050" indent="-400050">
              <a:buFont typeface="+mj-lt"/>
              <a:buAutoNum type="romanUcPeriod"/>
            </a:pPr>
            <a:r>
              <a:rPr lang="en-US" b="1" dirty="0" smtClean="0"/>
              <a:t>Future Development - Additions</a:t>
            </a:r>
            <a:endParaRPr lang="el-GR" b="1" dirty="0"/>
          </a:p>
          <a:p>
            <a:pPr marL="857250" lvl="1" indent="-400050">
              <a:buFont typeface="+mj-lt"/>
              <a:buAutoNum type="romanUcPeriod"/>
            </a:pPr>
            <a:endParaRPr lang="el-GR" b="1" dirty="0" smtClean="0"/>
          </a:p>
        </p:txBody>
      </p:sp>
    </p:spTree>
    <p:extLst>
      <p:ext uri="{BB962C8B-B14F-4D97-AF65-F5344CB8AC3E}">
        <p14:creationId xmlns:p14="http://schemas.microsoft.com/office/powerpoint/2010/main" val="65151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Lapse </a:t>
            </a:r>
            <a:r>
              <a:rPr lang="en-US" dirty="0" smtClean="0"/>
              <a:t>Video (1/4)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Raspberry PI </a:t>
            </a:r>
            <a:r>
              <a:rPr lang="el-GR" dirty="0" smtClean="0"/>
              <a:t>είναι υπεύθυνο για την δημιουργία του </a:t>
            </a:r>
            <a:r>
              <a:rPr lang="en-US" dirty="0" smtClean="0"/>
              <a:t>Time Lapse Vide</a:t>
            </a:r>
            <a:r>
              <a:rPr lang="el-GR" dirty="0" smtClean="0"/>
              <a:t>ο.</a:t>
            </a:r>
            <a:endParaRPr lang="en-US" dirty="0" smtClean="0"/>
          </a:p>
          <a:p>
            <a:endParaRPr lang="el-GR" dirty="0" smtClean="0"/>
          </a:p>
          <a:p>
            <a:r>
              <a:rPr lang="el-GR" dirty="0" smtClean="0"/>
              <a:t>Η διαδικασία αποτελείται από ένα συνδυασμό από </a:t>
            </a:r>
            <a:r>
              <a:rPr lang="en-US" dirty="0" smtClean="0"/>
              <a:t>Bash Scripts &amp; Cron Jobs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3224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7280" y="689956"/>
            <a:ext cx="1080654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Content</a:t>
            </a:r>
          </a:p>
          <a:p>
            <a:endParaRPr lang="el-GR" b="1" dirty="0" smtClean="0"/>
          </a:p>
          <a:p>
            <a:endParaRPr lang="en-US" b="1" dirty="0"/>
          </a:p>
          <a:p>
            <a:pPr marL="400050" indent="-400050">
              <a:buFont typeface="+mj-lt"/>
              <a:buAutoNum type="romanUcPeriod"/>
            </a:pPr>
            <a:r>
              <a:rPr lang="en-US" b="1" dirty="0" smtClean="0">
                <a:solidFill>
                  <a:srgbClr val="FF0000"/>
                </a:solidFill>
              </a:rPr>
              <a:t>Hardware</a:t>
            </a:r>
            <a:endParaRPr lang="en-US" b="1" dirty="0" smtClean="0">
              <a:solidFill>
                <a:srgbClr val="FF0000"/>
              </a:solidFill>
            </a:endParaRPr>
          </a:p>
          <a:p>
            <a:pPr marL="857250" lvl="1" indent="-400050">
              <a:buFont typeface="+mj-lt"/>
              <a:buAutoNum type="romanLcPeriod"/>
            </a:pPr>
            <a:r>
              <a:rPr lang="en-US" b="1" dirty="0" smtClean="0"/>
              <a:t>Raspberry PI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b="1" dirty="0" smtClean="0"/>
              <a:t>Arduino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b="1" dirty="0" smtClean="0"/>
              <a:t>Sensors</a:t>
            </a:r>
          </a:p>
          <a:p>
            <a:pPr marL="400050" indent="-400050">
              <a:buFont typeface="+mj-lt"/>
              <a:buAutoNum type="romanUcPeriod"/>
            </a:pPr>
            <a:r>
              <a:rPr lang="en-US" b="1" dirty="0" smtClean="0"/>
              <a:t>Software</a:t>
            </a:r>
            <a:endParaRPr lang="el-GR" b="1" dirty="0" smtClean="0"/>
          </a:p>
          <a:p>
            <a:pPr marL="857250" lvl="1" indent="-400050">
              <a:buFont typeface="+mj-lt"/>
              <a:buAutoNum type="romanLcPeriod"/>
            </a:pPr>
            <a:r>
              <a:rPr lang="en-US" b="1" dirty="0" smtClean="0"/>
              <a:t>Arduino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b="1" dirty="0" smtClean="0"/>
              <a:t>Android Application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b="1" dirty="0" smtClean="0"/>
              <a:t>Web Site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b="1" dirty="0" smtClean="0"/>
              <a:t>Time Lapse Video</a:t>
            </a:r>
            <a:endParaRPr lang="el-GR" b="1" dirty="0" smtClean="0"/>
          </a:p>
          <a:p>
            <a:pPr marL="857250" lvl="1" indent="-400050">
              <a:buFont typeface="+mj-lt"/>
              <a:buAutoNum type="romanLcPeriod"/>
            </a:pPr>
            <a:r>
              <a:rPr lang="en-US" b="1" dirty="0" smtClean="0"/>
              <a:t>Server Side Scripts</a:t>
            </a:r>
            <a:endParaRPr lang="el-GR" b="1" dirty="0"/>
          </a:p>
          <a:p>
            <a:pPr marL="400050" indent="-400050">
              <a:buFont typeface="+mj-lt"/>
              <a:buAutoNum type="romanUcPeriod"/>
            </a:pPr>
            <a:r>
              <a:rPr lang="en-US" b="1" dirty="0" smtClean="0"/>
              <a:t>Future Development - Additions</a:t>
            </a:r>
            <a:endParaRPr lang="el-GR" b="1" dirty="0"/>
          </a:p>
          <a:p>
            <a:pPr marL="857250" lvl="1" indent="-400050">
              <a:buFont typeface="+mj-lt"/>
              <a:buAutoNum type="romanUcPeriod"/>
            </a:pPr>
            <a:endParaRPr lang="el-GR" b="1" dirty="0" smtClean="0"/>
          </a:p>
        </p:txBody>
      </p:sp>
    </p:spTree>
    <p:extLst>
      <p:ext uri="{BB962C8B-B14F-4D97-AF65-F5344CB8AC3E}">
        <p14:creationId xmlns:p14="http://schemas.microsoft.com/office/powerpoint/2010/main" val="139874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Lapse </a:t>
            </a:r>
            <a:r>
              <a:rPr lang="en-US" dirty="0"/>
              <a:t>Video </a:t>
            </a:r>
            <a:r>
              <a:rPr lang="en-US" dirty="0" smtClean="0"/>
              <a:t>(2/4</a:t>
            </a:r>
            <a:r>
              <a:rPr lang="en-US" dirty="0"/>
              <a:t>)</a:t>
            </a:r>
            <a:endParaRPr lang="el-G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383691"/>
            <a:ext cx="7392432" cy="37057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7280" y="1837113"/>
            <a:ext cx="5203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Τα </a:t>
            </a:r>
            <a:r>
              <a:rPr lang="en-US" dirty="0" smtClean="0"/>
              <a:t>Cron Jobs </a:t>
            </a:r>
            <a:r>
              <a:rPr lang="el-GR" dirty="0" smtClean="0"/>
              <a:t>που εκτελούνται στο </a:t>
            </a:r>
            <a:r>
              <a:rPr lang="en-US" dirty="0" smtClean="0"/>
              <a:t>PI</a:t>
            </a:r>
            <a:r>
              <a:rPr lang="el-GR" dirty="0" smtClean="0"/>
              <a:t>:</a:t>
            </a:r>
          </a:p>
          <a:p>
            <a:endParaRPr lang="el-GR" dirty="0" smtClean="0"/>
          </a:p>
        </p:txBody>
      </p:sp>
      <p:pic>
        <p:nvPicPr>
          <p:cNvPr id="9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098" y="2383691"/>
            <a:ext cx="2381582" cy="657317"/>
          </a:xfrm>
        </p:spPr>
      </p:pic>
      <p:sp>
        <p:nvSpPr>
          <p:cNvPr id="10" name="TextBox 9"/>
          <p:cNvSpPr txBox="1"/>
          <p:nvPr/>
        </p:nvSpPr>
        <p:spPr>
          <a:xfrm>
            <a:off x="8774098" y="3217025"/>
            <a:ext cx="23815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Το </a:t>
            </a:r>
            <a:r>
              <a:rPr lang="en-US" dirty="0" smtClean="0"/>
              <a:t>Bash Script </a:t>
            </a:r>
            <a:r>
              <a:rPr lang="el-GR" dirty="0" smtClean="0"/>
              <a:t>που τραβάει τις φωτογραφίες που εκτελείται κάθε δύο λεπτά.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62149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Lapse </a:t>
            </a:r>
            <a:r>
              <a:rPr lang="en-US" dirty="0"/>
              <a:t>Video </a:t>
            </a:r>
            <a:r>
              <a:rPr lang="en-US" dirty="0" smtClean="0"/>
              <a:t>(3/4</a:t>
            </a:r>
            <a:r>
              <a:rPr lang="en-US" dirty="0"/>
              <a:t>)</a:t>
            </a:r>
            <a:endParaRPr lang="el-G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37360"/>
            <a:ext cx="10224628" cy="454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27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Lapse </a:t>
            </a:r>
            <a:r>
              <a:rPr lang="en-US" dirty="0"/>
              <a:t>Video </a:t>
            </a:r>
            <a:r>
              <a:rPr lang="en-US" dirty="0" smtClean="0"/>
              <a:t>(4/4</a:t>
            </a:r>
            <a:r>
              <a:rPr lang="en-US" dirty="0"/>
              <a:t>)</a:t>
            </a:r>
            <a:endParaRPr lang="el-G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46470"/>
            <a:ext cx="3029373" cy="3829584"/>
          </a:xfrm>
          <a:prstGeom prst="rect">
            <a:avLst/>
          </a:prstGeom>
        </p:spPr>
      </p:pic>
      <p:pic>
        <p:nvPicPr>
          <p:cNvPr id="6" name="Picture 5" descr="Sensebox/youtube_auto_embed.js at master · mKontakis/Sensebox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7" t="45455" r="21352" b="12243"/>
          <a:stretch/>
        </p:blipFill>
        <p:spPr>
          <a:xfrm>
            <a:off x="4513811" y="1946470"/>
            <a:ext cx="7157258" cy="29011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13811" y="4962699"/>
            <a:ext cx="6483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Το </a:t>
            </a:r>
            <a:r>
              <a:rPr lang="en-US" dirty="0" smtClean="0"/>
              <a:t>Script </a:t>
            </a:r>
            <a:r>
              <a:rPr lang="el-GR" dirty="0" smtClean="0"/>
              <a:t>που ενσωματώνει (</a:t>
            </a:r>
            <a:r>
              <a:rPr lang="en-US" dirty="0" smtClean="0"/>
              <a:t>embed</a:t>
            </a:r>
            <a:r>
              <a:rPr lang="el-GR" dirty="0" smtClean="0"/>
              <a:t>)</a:t>
            </a:r>
            <a:r>
              <a:rPr lang="en-US" dirty="0" smtClean="0"/>
              <a:t> </a:t>
            </a:r>
            <a:r>
              <a:rPr lang="el-GR" dirty="0" smtClean="0"/>
              <a:t>στην ιστοσελίδα</a:t>
            </a:r>
            <a:r>
              <a:rPr lang="en-US" dirty="0" smtClean="0"/>
              <a:t> </a:t>
            </a:r>
            <a:r>
              <a:rPr lang="el-GR" dirty="0" smtClean="0"/>
              <a:t>το τελευταίο μεταφορτωμένο </a:t>
            </a:r>
            <a:r>
              <a:rPr lang="en-US" dirty="0" smtClean="0"/>
              <a:t>video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20080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7280" y="689956"/>
            <a:ext cx="1080654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Content</a:t>
            </a:r>
          </a:p>
          <a:p>
            <a:endParaRPr lang="el-GR" b="1" dirty="0" smtClean="0"/>
          </a:p>
          <a:p>
            <a:endParaRPr lang="en-US" b="1" dirty="0"/>
          </a:p>
          <a:p>
            <a:pPr marL="400050" indent="-400050">
              <a:buFont typeface="+mj-lt"/>
              <a:buAutoNum type="romanUcPeriod"/>
            </a:pPr>
            <a:r>
              <a:rPr lang="en-US" b="1" dirty="0" smtClean="0"/>
              <a:t>Hardware</a:t>
            </a:r>
            <a:endParaRPr lang="en-US" b="1" dirty="0" smtClean="0"/>
          </a:p>
          <a:p>
            <a:pPr marL="857250" lvl="1" indent="-400050">
              <a:buFont typeface="+mj-lt"/>
              <a:buAutoNum type="romanLcPeriod"/>
            </a:pPr>
            <a:r>
              <a:rPr lang="en-US" b="1" dirty="0" smtClean="0"/>
              <a:t>Raspberry PI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b="1" dirty="0" smtClean="0"/>
              <a:t>Arduino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b="1" dirty="0" smtClean="0"/>
              <a:t>Sensors</a:t>
            </a:r>
          </a:p>
          <a:p>
            <a:pPr marL="400050" indent="-400050">
              <a:buFont typeface="+mj-lt"/>
              <a:buAutoNum type="romanUcPeriod"/>
            </a:pPr>
            <a:r>
              <a:rPr lang="en-US" b="1" dirty="0" smtClean="0">
                <a:solidFill>
                  <a:srgbClr val="FF0000"/>
                </a:solidFill>
              </a:rPr>
              <a:t>Software</a:t>
            </a:r>
            <a:endParaRPr lang="el-GR" b="1" dirty="0" smtClean="0">
              <a:solidFill>
                <a:srgbClr val="FF0000"/>
              </a:solidFill>
            </a:endParaRPr>
          </a:p>
          <a:p>
            <a:pPr marL="857250" lvl="1" indent="-400050">
              <a:buFont typeface="+mj-lt"/>
              <a:buAutoNum type="romanLcPeriod"/>
            </a:pPr>
            <a:r>
              <a:rPr lang="en-US" b="1" dirty="0" smtClean="0"/>
              <a:t>Arduino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b="1" dirty="0" smtClean="0"/>
              <a:t>Android Application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b="1" dirty="0" smtClean="0"/>
              <a:t>Web Site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b="1" dirty="0" smtClean="0"/>
              <a:t>Time Lapse Video</a:t>
            </a:r>
            <a:endParaRPr lang="el-GR" b="1" dirty="0" smtClean="0"/>
          </a:p>
          <a:p>
            <a:pPr marL="857250" lvl="1" indent="-400050">
              <a:buFont typeface="+mj-lt"/>
              <a:buAutoNum type="romanLcPeriod"/>
            </a:pPr>
            <a:r>
              <a:rPr lang="en-US" b="1" dirty="0" smtClean="0">
                <a:solidFill>
                  <a:srgbClr val="FF0000"/>
                </a:solidFill>
              </a:rPr>
              <a:t>Server Side Scripts</a:t>
            </a:r>
            <a:endParaRPr lang="el-GR" b="1" dirty="0">
              <a:solidFill>
                <a:srgbClr val="FF0000"/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en-US" b="1" dirty="0" smtClean="0"/>
              <a:t>Future Development - Additions</a:t>
            </a:r>
            <a:endParaRPr lang="el-GR" b="1" dirty="0"/>
          </a:p>
          <a:p>
            <a:pPr marL="857250" lvl="1" indent="-400050">
              <a:buFont typeface="+mj-lt"/>
              <a:buAutoNum type="romanUcPeriod"/>
            </a:pPr>
            <a:endParaRPr lang="el-GR" b="1" dirty="0" smtClean="0"/>
          </a:p>
        </p:txBody>
      </p:sp>
    </p:spTree>
    <p:extLst>
      <p:ext uri="{BB962C8B-B14F-4D97-AF65-F5344CB8AC3E}">
        <p14:creationId xmlns:p14="http://schemas.microsoft.com/office/powerpoint/2010/main" val="69210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Side Scripts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Τα </a:t>
            </a:r>
            <a:r>
              <a:rPr lang="en-US" dirty="0" smtClean="0"/>
              <a:t>Scripts </a:t>
            </a:r>
            <a:r>
              <a:rPr lang="el-GR" dirty="0" smtClean="0"/>
              <a:t>που τρέχουν στον </a:t>
            </a:r>
            <a:r>
              <a:rPr lang="en-US" dirty="0" smtClean="0"/>
              <a:t>Server </a:t>
            </a:r>
            <a:r>
              <a:rPr lang="el-GR" dirty="0" smtClean="0"/>
              <a:t>εκτελούν τις ακόλουθες εργασίες:</a:t>
            </a:r>
          </a:p>
          <a:p>
            <a:endParaRPr lang="el-GR" dirty="0"/>
          </a:p>
          <a:p>
            <a:pPr>
              <a:buFont typeface="Arial" panose="020B0604020202020204" pitchFamily="34" charset="0"/>
              <a:buChar char="•"/>
            </a:pPr>
            <a:r>
              <a:rPr lang="el-GR" dirty="0" smtClean="0"/>
              <a:t> Αποθήκευση των δεδομένων από το </a:t>
            </a:r>
            <a:r>
              <a:rPr lang="en-US" dirty="0" smtClean="0"/>
              <a:t>Arduino </a:t>
            </a:r>
            <a:r>
              <a:rPr lang="el-GR" dirty="0" smtClean="0"/>
              <a:t>στην βάση δεδομένων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l-GR" dirty="0" smtClean="0"/>
              <a:t> Ανάκτηση δεδομένων από την βάση δεδομένων (διαφορετικό </a:t>
            </a:r>
            <a:r>
              <a:rPr lang="en-US" dirty="0" smtClean="0"/>
              <a:t>script </a:t>
            </a:r>
            <a:r>
              <a:rPr lang="el-GR" dirty="0" smtClean="0"/>
              <a:t>για </a:t>
            </a:r>
            <a:r>
              <a:rPr lang="en-US" dirty="0" smtClean="0"/>
              <a:t>web &amp; android)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l-GR" dirty="0" smtClean="0"/>
              <a:t>Δημιουργία γραφημάτων για </a:t>
            </a:r>
            <a:r>
              <a:rPr lang="en-US" dirty="0" smtClean="0"/>
              <a:t>web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9786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Side </a:t>
            </a:r>
            <a:r>
              <a:rPr lang="en-US" dirty="0" smtClean="0"/>
              <a:t>Scripts - Arduino</a:t>
            </a:r>
            <a:endParaRPr lang="el-GR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6263"/>
            <a:ext cx="5360216" cy="4022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00305" y="1846263"/>
            <a:ext cx="4555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Αποθήκευση μετρήσεων από το </a:t>
            </a:r>
            <a:r>
              <a:rPr lang="en-US" dirty="0" smtClean="0"/>
              <a:t>Arduino</a:t>
            </a:r>
            <a:r>
              <a:rPr lang="el-GR" dirty="0" smtClean="0"/>
              <a:t> στην βάση δεδομένων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9749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Side </a:t>
            </a:r>
            <a:r>
              <a:rPr lang="en-US" dirty="0" smtClean="0"/>
              <a:t>Scripts – Android </a:t>
            </a:r>
            <a:endParaRPr lang="el-GR" dirty="0"/>
          </a:p>
        </p:txBody>
      </p:sp>
      <p:pic>
        <p:nvPicPr>
          <p:cNvPr id="4" name="Picture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" t="1" r="1811" b="2624"/>
          <a:stretch/>
        </p:blipFill>
        <p:spPr>
          <a:xfrm>
            <a:off x="5993475" y="2176569"/>
            <a:ext cx="5128953" cy="936777"/>
          </a:xfrm>
          <a:prstGeom prst="rect">
            <a:avLst/>
          </a:prstGeom>
        </p:spPr>
      </p:pic>
      <p:sp>
        <p:nvSpPr>
          <p:cNvPr id="5" name="AutoShape 2"/>
          <p:cNvSpPr>
            <a:spLocks noGrp="1" noChangeArrowheads="1"/>
          </p:cNvSpPr>
          <p:nvPr>
            <p:ph idx="1"/>
          </p:nvPr>
        </p:nvSpPr>
        <p:spPr bwMode="auto">
          <a:xfrm>
            <a:off x="1205344" y="1753457"/>
            <a:ext cx="8013469" cy="40701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extLst/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l-GR" sz="1000" i="1" dirty="0">
                <a:solidFill>
                  <a:srgbClr val="FFFFFF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http://sensebox.noip.me/dynamicQueryExecutor.php?sensor=BMP_temp&amp;flag=6&amp;separator=ASC</a:t>
            </a:r>
            <a:endParaRPr lang="el-G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 t="357" r="1551"/>
          <a:stretch/>
        </p:blipFill>
        <p:spPr>
          <a:xfrm>
            <a:off x="1205344" y="2176569"/>
            <a:ext cx="4788131" cy="3848312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727" y="3715211"/>
            <a:ext cx="5704840" cy="175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41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Side Scripts – Charts</a:t>
            </a:r>
            <a:endParaRPr lang="el-G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99" y="3325679"/>
            <a:ext cx="5278581" cy="1080126"/>
          </a:xfrm>
        </p:spPr>
      </p:pic>
      <p:pic>
        <p:nvPicPr>
          <p:cNvPr id="5" name="Picture 4" descr="Sensebox/line3.html at master · mKontakis/Sensebox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80" t="8820" r="38419" b="22181"/>
          <a:stretch/>
        </p:blipFill>
        <p:spPr>
          <a:xfrm>
            <a:off x="6307051" y="1783403"/>
            <a:ext cx="4585603" cy="449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05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7280" y="689956"/>
            <a:ext cx="1080654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Content</a:t>
            </a:r>
          </a:p>
          <a:p>
            <a:endParaRPr lang="el-GR" b="1" dirty="0" smtClean="0"/>
          </a:p>
          <a:p>
            <a:endParaRPr lang="en-US" b="1" dirty="0"/>
          </a:p>
          <a:p>
            <a:pPr marL="400050" indent="-400050">
              <a:buFont typeface="+mj-lt"/>
              <a:buAutoNum type="romanUcPeriod"/>
            </a:pPr>
            <a:r>
              <a:rPr lang="en-US" b="1" dirty="0" smtClean="0"/>
              <a:t>Hardware</a:t>
            </a:r>
            <a:endParaRPr lang="en-US" b="1" dirty="0" smtClean="0"/>
          </a:p>
          <a:p>
            <a:pPr marL="857250" lvl="1" indent="-400050">
              <a:buFont typeface="+mj-lt"/>
              <a:buAutoNum type="romanLcPeriod"/>
            </a:pPr>
            <a:r>
              <a:rPr lang="en-US" b="1" dirty="0" smtClean="0"/>
              <a:t>Raspberry PI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b="1" dirty="0" smtClean="0"/>
              <a:t>Arduino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b="1" dirty="0" smtClean="0"/>
              <a:t>Sensors</a:t>
            </a:r>
          </a:p>
          <a:p>
            <a:pPr marL="400050" indent="-400050">
              <a:buFont typeface="+mj-lt"/>
              <a:buAutoNum type="romanUcPeriod"/>
            </a:pPr>
            <a:r>
              <a:rPr lang="en-US" b="1" dirty="0" smtClean="0"/>
              <a:t>Software</a:t>
            </a:r>
            <a:endParaRPr lang="el-GR" b="1" dirty="0" smtClean="0"/>
          </a:p>
          <a:p>
            <a:pPr marL="857250" lvl="1" indent="-400050">
              <a:buFont typeface="+mj-lt"/>
              <a:buAutoNum type="romanLcPeriod"/>
            </a:pPr>
            <a:r>
              <a:rPr lang="en-US" b="1" dirty="0" smtClean="0"/>
              <a:t>Arduino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b="1" dirty="0" smtClean="0"/>
              <a:t>Android Application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b="1" dirty="0" smtClean="0"/>
              <a:t>Web Site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b="1" dirty="0" smtClean="0"/>
              <a:t>Time Lapse Video</a:t>
            </a:r>
            <a:endParaRPr lang="el-GR" b="1" dirty="0" smtClean="0"/>
          </a:p>
          <a:p>
            <a:pPr marL="857250" lvl="1" indent="-400050">
              <a:buFont typeface="+mj-lt"/>
              <a:buAutoNum type="romanLcPeriod"/>
            </a:pPr>
            <a:r>
              <a:rPr lang="en-US" b="1" dirty="0" smtClean="0"/>
              <a:t>Server Side Scripts</a:t>
            </a:r>
            <a:endParaRPr lang="el-GR" b="1" dirty="0"/>
          </a:p>
          <a:p>
            <a:pPr marL="400050" indent="-400050">
              <a:buFont typeface="+mj-lt"/>
              <a:buAutoNum type="romanUcPeriod"/>
            </a:pPr>
            <a:r>
              <a:rPr lang="en-US" b="1" dirty="0" smtClean="0">
                <a:solidFill>
                  <a:srgbClr val="FF0000"/>
                </a:solidFill>
              </a:rPr>
              <a:t>Future Development - Additions</a:t>
            </a:r>
            <a:endParaRPr lang="el-GR" b="1" dirty="0">
              <a:solidFill>
                <a:srgbClr val="FF0000"/>
              </a:solidFill>
            </a:endParaRPr>
          </a:p>
          <a:p>
            <a:pPr marL="857250" lvl="1" indent="-400050">
              <a:buFont typeface="+mj-lt"/>
              <a:buAutoNum type="romanUcPeriod"/>
            </a:pPr>
            <a:endParaRPr lang="el-GR" b="1" dirty="0" smtClean="0"/>
          </a:p>
        </p:txBody>
      </p:sp>
    </p:spTree>
    <p:extLst>
      <p:ext uri="{BB962C8B-B14F-4D97-AF65-F5344CB8AC3E}">
        <p14:creationId xmlns:p14="http://schemas.microsoft.com/office/powerpoint/2010/main" val="53467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700" dirty="0" smtClean="0"/>
              <a:t>Future Development –</a:t>
            </a:r>
            <a:r>
              <a:rPr lang="el-GR" sz="4700" dirty="0"/>
              <a:t> Ανεξαρτητοποίηση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l-GR" dirty="0"/>
              <a:t> </a:t>
            </a:r>
            <a:r>
              <a:rPr lang="el-GR" dirty="0" smtClean="0"/>
              <a:t>Προσθήκη </a:t>
            </a:r>
            <a:r>
              <a:rPr lang="en-US" dirty="0" smtClean="0"/>
              <a:t>Wi – Fi Shield</a:t>
            </a:r>
            <a:r>
              <a:rPr lang="el-GR" dirty="0" smtClean="0"/>
              <a:t> ή </a:t>
            </a:r>
            <a:r>
              <a:rPr lang="en-US" dirty="0" smtClean="0"/>
              <a:t>GSM Shield </a:t>
            </a:r>
            <a:r>
              <a:rPr lang="el-GR" dirty="0" smtClean="0"/>
              <a:t>στο </a:t>
            </a:r>
            <a:r>
              <a:rPr lang="en-US" dirty="0" smtClean="0"/>
              <a:t>Arduino </a:t>
            </a:r>
            <a:r>
              <a:rPr lang="el-GR" dirty="0" smtClean="0"/>
              <a:t>για ασύρματη σύνδεση στα</a:t>
            </a:r>
            <a:r>
              <a:rPr lang="en-US" dirty="0" smtClean="0"/>
              <a:t> Wi – Fi </a:t>
            </a:r>
            <a:r>
              <a:rPr lang="el-GR" dirty="0" smtClean="0"/>
              <a:t>ή </a:t>
            </a:r>
            <a:r>
              <a:rPr lang="en-US" dirty="0" smtClean="0"/>
              <a:t>GSM </a:t>
            </a:r>
            <a:r>
              <a:rPr lang="el-GR" dirty="0" smtClean="0"/>
              <a:t>   δίκτυα αντίστοιχα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>
              <a:buFont typeface="Courier New" panose="02070309020205020404" pitchFamily="49" charset="0"/>
              <a:buChar char="o"/>
            </a:pPr>
            <a:endParaRPr lang="el-GR" dirty="0" smtClean="0"/>
          </a:p>
          <a:p>
            <a:pPr>
              <a:buFont typeface="Courier New" panose="02070309020205020404" pitchFamily="49" charset="0"/>
              <a:buChar char="o"/>
            </a:pPr>
            <a:endParaRPr lang="el-GR" dirty="0"/>
          </a:p>
          <a:p>
            <a:pPr>
              <a:buFont typeface="Courier New" panose="02070309020205020404" pitchFamily="49" charset="0"/>
              <a:buChar char="o"/>
            </a:pPr>
            <a:endParaRPr lang="el-GR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l-GR" dirty="0"/>
              <a:t>Ενεργειακά </a:t>
            </a:r>
            <a:r>
              <a:rPr lang="el-GR" dirty="0" smtClean="0"/>
              <a:t>ανεξάρτητο με χρήση φωτοβολταϊκών</a:t>
            </a:r>
            <a:endParaRPr lang="el-GR" dirty="0"/>
          </a:p>
          <a:p>
            <a:pPr>
              <a:buFont typeface="Courier New" panose="02070309020205020404" pitchFamily="49" charset="0"/>
              <a:buChar char="o"/>
            </a:pPr>
            <a:endParaRPr lang="el-GR" dirty="0"/>
          </a:p>
        </p:txBody>
      </p:sp>
      <p:pic>
        <p:nvPicPr>
          <p:cNvPr id="4" name="Picture 3" descr="Arduino - ArduinoGSMShield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8" t="48243" r="51465" b="23636"/>
          <a:stretch/>
        </p:blipFill>
        <p:spPr>
          <a:xfrm>
            <a:off x="2261937" y="2486539"/>
            <a:ext cx="3092335" cy="1928552"/>
          </a:xfrm>
          <a:prstGeom prst="rect">
            <a:avLst/>
          </a:prstGeom>
        </p:spPr>
      </p:pic>
      <p:pic>
        <p:nvPicPr>
          <p:cNvPr id="5" name="Picture 4" descr="Arduino - ArduinoWiFiShield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0" t="47158" r="52569" b="23649"/>
          <a:stretch/>
        </p:blipFill>
        <p:spPr>
          <a:xfrm>
            <a:off x="6959066" y="2590826"/>
            <a:ext cx="2406315" cy="171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32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765" y="590203"/>
            <a:ext cx="3200400" cy="710737"/>
          </a:xfrm>
        </p:spPr>
        <p:txBody>
          <a:bodyPr/>
          <a:lstStyle/>
          <a:p>
            <a:r>
              <a:rPr lang="en-US" dirty="0" smtClean="0"/>
              <a:t>Raspberry PI</a:t>
            </a:r>
            <a:endParaRPr lang="el-G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89500" l="3000" r="97500">
                        <a14:foregroundMark x1="48500" y1="24667" x2="48333" y2="19833"/>
                        <a14:foregroundMark x1="52333" y1="23167" x2="52167" y2="16000"/>
                        <a14:foregroundMark x1="48667" y1="20167" x2="48667" y2="16667"/>
                        <a14:foregroundMark x1="50833" y1="23667" x2="50833" y2="17333"/>
                        <a14:foregroundMark x1="47833" y1="16500" x2="47833" y2="1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98586"/>
            <a:ext cx="3150524" cy="3150524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653125"/>
            <a:ext cx="3449782" cy="2755988"/>
          </a:xfrm>
        </p:spPr>
        <p:txBody>
          <a:bodyPr/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Single – Board</a:t>
            </a:r>
            <a:r>
              <a:rPr lang="el-GR" dirty="0" smtClean="0"/>
              <a:t> Η/Υ σε μέγεθος πιστωτικής κάρτας</a:t>
            </a:r>
            <a:endParaRPr lang="en-US" dirty="0" smtClean="0"/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l-GR" dirty="0" smtClean="0"/>
              <a:t>Χαμηλό κόστος αγοράς </a:t>
            </a:r>
            <a:r>
              <a:rPr lang="en-US" dirty="0" smtClean="0"/>
              <a:t>(30€)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l-GR" dirty="0" smtClean="0"/>
              <a:t>Χαμηλή κατανάλωση ενέργειας         </a:t>
            </a:r>
            <a:r>
              <a:rPr lang="en-US" dirty="0" smtClean="0"/>
              <a:t>(</a:t>
            </a:r>
            <a:r>
              <a:rPr lang="el-GR" dirty="0" smtClean="0"/>
              <a:t>περίπου </a:t>
            </a:r>
            <a:r>
              <a:rPr lang="en-US" dirty="0" smtClean="0"/>
              <a:t>5 € </a:t>
            </a:r>
            <a:r>
              <a:rPr lang="el-GR" dirty="0" smtClean="0"/>
              <a:t>Ετήσιο κόστος</a:t>
            </a:r>
            <a:r>
              <a:rPr lang="en-US" dirty="0" smtClean="0"/>
              <a:t> </a:t>
            </a:r>
            <a:r>
              <a:rPr lang="el-GR" dirty="0" smtClean="0"/>
              <a:t>24/7/365)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l-GR" dirty="0" smtClean="0"/>
              <a:t>Αθόρυβο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l-GR" dirty="0"/>
          </a:p>
        </p:txBody>
      </p:sp>
      <p:sp>
        <p:nvSpPr>
          <p:cNvPr id="6" name="TextBox 5"/>
          <p:cNvSpPr txBox="1"/>
          <p:nvPr/>
        </p:nvSpPr>
        <p:spPr>
          <a:xfrm>
            <a:off x="4364182" y="590203"/>
            <a:ext cx="72071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Raspberry PI </a:t>
            </a:r>
            <a:r>
              <a:rPr lang="el-GR" dirty="0" smtClean="0"/>
              <a:t>χρησιμοποιείται ως:</a:t>
            </a:r>
            <a:endParaRPr lang="en-US" dirty="0" smtClean="0"/>
          </a:p>
          <a:p>
            <a:endParaRPr lang="el-G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Web Server (Apache + MySQL)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DDNS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 smtClean="0"/>
              <a:t>Είναι υπεύθυνο για την δημιουργία των </a:t>
            </a:r>
            <a:r>
              <a:rPr lang="en-US" dirty="0" smtClean="0"/>
              <a:t>Time Lapse Video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dirty="0" smtClean="0"/>
              <a:t> </a:t>
            </a:r>
            <a:r>
              <a:rPr lang="el-GR" dirty="0" smtClean="0"/>
              <a:t>Φωτογραφίες κάθε δύο λεπτά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l-GR" dirty="0" smtClean="0"/>
              <a:t> Ένωση φωτογραφιών σ’ ένα </a:t>
            </a:r>
            <a:r>
              <a:rPr lang="en-US" dirty="0" smtClean="0"/>
              <a:t>video </a:t>
            </a:r>
            <a:r>
              <a:rPr lang="el-GR" dirty="0" smtClean="0"/>
              <a:t>καθημερινά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dirty="0" smtClean="0"/>
              <a:t>Upload </a:t>
            </a:r>
            <a:r>
              <a:rPr lang="el-GR" dirty="0" smtClean="0"/>
              <a:t>στο </a:t>
            </a:r>
            <a:r>
              <a:rPr lang="en-US" dirty="0" smtClean="0"/>
              <a:t>YouTube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l-GR" dirty="0" smtClean="0"/>
              <a:t>Ενσωμάτωση στο</a:t>
            </a:r>
            <a:r>
              <a:rPr lang="en-US" dirty="0" smtClean="0"/>
              <a:t> Web Site</a:t>
            </a:r>
            <a:r>
              <a:rPr lang="en-US" dirty="0"/>
              <a:t>	</a:t>
            </a:r>
            <a:r>
              <a:rPr lang="en-US" dirty="0" smtClean="0"/>
              <a:t> 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90874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Development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l-GR" dirty="0" smtClean="0"/>
              <a:t> Αποθήκευση </a:t>
            </a:r>
            <a:r>
              <a:rPr lang="el-GR" dirty="0"/>
              <a:t>δεδομένων στην </a:t>
            </a:r>
            <a:r>
              <a:rPr lang="en-US" dirty="0"/>
              <a:t>SD </a:t>
            </a:r>
            <a:r>
              <a:rPr lang="el-GR" dirty="0"/>
              <a:t>κάρτα σε περίπτωση αποσύνδεσης από το </a:t>
            </a:r>
            <a:r>
              <a:rPr lang="en-US" dirty="0" smtClean="0"/>
              <a:t>Internet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l-GR" dirty="0" smtClean="0"/>
              <a:t>Υποστήριξη επιπλέον αισθητήρων </a:t>
            </a:r>
            <a:r>
              <a:rPr lang="en-US" dirty="0" smtClean="0"/>
              <a:t>(CO, CO</a:t>
            </a:r>
            <a:r>
              <a:rPr lang="en-US" sz="1050" dirty="0" smtClean="0"/>
              <a:t>2</a:t>
            </a:r>
            <a:r>
              <a:rPr lang="en-US" dirty="0" smtClean="0"/>
              <a:t>)</a:t>
            </a:r>
            <a:endParaRPr lang="el-GR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el-GR" dirty="0"/>
              <a:t> </a:t>
            </a:r>
            <a:r>
              <a:rPr lang="el-GR" dirty="0" smtClean="0"/>
              <a:t>Ανάπτυξη </a:t>
            </a:r>
            <a:r>
              <a:rPr lang="en-US" dirty="0" smtClean="0"/>
              <a:t>Cross Platform Mobile </a:t>
            </a:r>
            <a:r>
              <a:rPr lang="el-GR" dirty="0" smtClean="0"/>
              <a:t>εφαρμογής </a:t>
            </a:r>
            <a:r>
              <a:rPr lang="en-US" dirty="0" smtClean="0"/>
              <a:t>(</a:t>
            </a:r>
            <a:r>
              <a:rPr lang="en-US" dirty="0" err="1" smtClean="0"/>
              <a:t>Xamarin</a:t>
            </a:r>
            <a:r>
              <a:rPr lang="en-US" dirty="0" smtClean="0"/>
              <a:t>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l-GR" dirty="0" smtClean="0"/>
              <a:t> Υποστήριξη περισσότερων σταθμών σε διαφορετικές τοποθεσίες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311238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619299"/>
          </a:xfrm>
        </p:spPr>
        <p:txBody>
          <a:bodyPr/>
          <a:lstStyle/>
          <a:p>
            <a:r>
              <a:rPr lang="en-US" dirty="0" smtClean="0"/>
              <a:t>Arduino Mega</a:t>
            </a:r>
            <a:endParaRPr lang="el-G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36" b="92500" l="1591" r="979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32928"/>
            <a:ext cx="2144366" cy="2144366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424844"/>
            <a:ext cx="3200400" cy="323157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 smtClean="0"/>
              <a:t>Μικροελεγκτής χαμηλού κόστους (από 5</a:t>
            </a:r>
            <a:r>
              <a:rPr lang="en-US" dirty="0"/>
              <a:t> </a:t>
            </a:r>
            <a:r>
              <a:rPr lang="en-US" dirty="0" smtClean="0"/>
              <a:t>€)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Open Source Hardware &amp;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 smtClean="0"/>
              <a:t>Μεγάλη διαδικτυακή κοινότητα</a:t>
            </a:r>
            <a:endParaRPr lang="el-GR" dirty="0"/>
          </a:p>
        </p:txBody>
      </p:sp>
      <p:sp>
        <p:nvSpPr>
          <p:cNvPr id="6" name="TextBox 5"/>
          <p:cNvSpPr txBox="1"/>
          <p:nvPr/>
        </p:nvSpPr>
        <p:spPr>
          <a:xfrm>
            <a:off x="4355869" y="457200"/>
            <a:ext cx="75895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Το </a:t>
            </a:r>
            <a:r>
              <a:rPr lang="en-US" dirty="0" smtClean="0"/>
              <a:t>Arduino </a:t>
            </a:r>
            <a:r>
              <a:rPr lang="el-GR" dirty="0" smtClean="0"/>
              <a:t>είναι ο </a:t>
            </a:r>
            <a:r>
              <a:rPr lang="en-US" dirty="0" smtClean="0"/>
              <a:t>‘</a:t>
            </a:r>
            <a:r>
              <a:rPr lang="el-GR" dirty="0" smtClean="0"/>
              <a:t>εγκέφαλος</a:t>
            </a:r>
            <a:r>
              <a:rPr lang="en-US" dirty="0" smtClean="0"/>
              <a:t>’</a:t>
            </a:r>
            <a:r>
              <a:rPr lang="el-GR" dirty="0" smtClean="0"/>
              <a:t> του </a:t>
            </a:r>
            <a:r>
              <a:rPr lang="en-US" dirty="0" smtClean="0"/>
              <a:t>project</a:t>
            </a:r>
          </a:p>
          <a:p>
            <a:endParaRPr lang="el-G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 smtClean="0"/>
              <a:t>Διαβάζει τις τιμές από τους αισθητήρες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 smtClean="0"/>
              <a:t>Αποθηκεύει τα δεδομένα στην βάση δεδομένων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 smtClean="0"/>
              <a:t>Λειτουργεί και ως </a:t>
            </a:r>
            <a:r>
              <a:rPr lang="en-US" dirty="0" smtClean="0"/>
              <a:t>Web Server (</a:t>
            </a:r>
            <a:r>
              <a:rPr lang="el-GR" dirty="0" smtClean="0"/>
              <a:t>με την βοήθεια του </a:t>
            </a:r>
            <a:r>
              <a:rPr lang="en-US" dirty="0" smtClean="0"/>
              <a:t>Ethernet Shield </a:t>
            </a:r>
            <a:r>
              <a:rPr lang="el-GR" dirty="0" smtClean="0"/>
              <a:t>το οποίο συνδέει το </a:t>
            </a:r>
            <a:r>
              <a:rPr lang="en-US" dirty="0" smtClean="0"/>
              <a:t>Arduino </a:t>
            </a:r>
            <a:r>
              <a:rPr lang="el-GR" dirty="0" smtClean="0"/>
              <a:t>στο διαδίκτυο)</a:t>
            </a:r>
            <a:r>
              <a:rPr lang="en-US" dirty="0" smtClean="0"/>
              <a:t> </a:t>
            </a:r>
            <a:r>
              <a:rPr lang="el-GR" dirty="0" smtClean="0"/>
              <a:t>για τον χειρισμό της βάσης της κάμερας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182" y="2230050"/>
            <a:ext cx="4563112" cy="32770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27221" y="5525631"/>
            <a:ext cx="6600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400" dirty="0" smtClean="0">
                <a:solidFill>
                  <a:schemeClr val="bg1">
                    <a:lumMod val="65000"/>
                  </a:schemeClr>
                </a:solidFill>
              </a:rPr>
              <a:t>Η σελίδα που στέλνει πίσω στον 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client </a:t>
            </a:r>
            <a:r>
              <a:rPr lang="el-GR" sz="1400" dirty="0" smtClean="0">
                <a:solidFill>
                  <a:schemeClr val="bg1">
                    <a:lumMod val="65000"/>
                  </a:schemeClr>
                </a:solidFill>
              </a:rPr>
              <a:t>το 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Arduino</a:t>
            </a:r>
            <a:r>
              <a:rPr lang="el-GR" sz="14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el-GR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700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1185949" y="133003"/>
            <a:ext cx="4017818" cy="916132"/>
          </a:xfrm>
        </p:spPr>
        <p:txBody>
          <a:bodyPr/>
          <a:lstStyle/>
          <a:p>
            <a:r>
              <a:rPr lang="el-GR" dirty="0" smtClean="0"/>
              <a:t>Αισθητήρες</a:t>
            </a:r>
            <a:endParaRPr lang="el-G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778" y="1049135"/>
            <a:ext cx="1424247" cy="1424247"/>
          </a:xfrm>
          <a:prstGeom prst="rect">
            <a:avLst/>
          </a:prstGeom>
        </p:spPr>
      </p:pic>
      <p:pic>
        <p:nvPicPr>
          <p:cNvPr id="1026" name="Picture 2" descr="http://3.bp.blogspot.com/_Z1LWpcbBq24/TE1vhSyeYqI/AAAAAAAABUE/Pyt7pKXHEdA/s1600/DSC0362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767" y="1534060"/>
            <a:ext cx="2063928" cy="275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114" y="3039995"/>
            <a:ext cx="2030153" cy="207075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85949" y="1289448"/>
            <a:ext cx="27182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RHT03 </a:t>
            </a:r>
            <a:r>
              <a:rPr lang="en-US" sz="1400" dirty="0" smtClean="0"/>
              <a:t>(DHT22) </a:t>
            </a:r>
            <a:endParaRPr lang="el-GR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 smtClean="0"/>
              <a:t>Θερμοκρασία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 smtClean="0"/>
              <a:t>Υγρασία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400" dirty="0" smtClean="0"/>
              <a:t> Υψηλή ακρίβεια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400" dirty="0"/>
              <a:t> </a:t>
            </a:r>
            <a:r>
              <a:rPr lang="el-GR" sz="1400" dirty="0" smtClean="0"/>
              <a:t>Υψηλή ανάλυση</a:t>
            </a:r>
          </a:p>
          <a:p>
            <a:endParaRPr lang="el-G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1185949" y="3198210"/>
            <a:ext cx="24831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BMP085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 smtClean="0"/>
              <a:t>Βαρομετρική Πίεση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 smtClean="0"/>
              <a:t>Θερμοκρασία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 smtClean="0"/>
              <a:t>Υψόμετρο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400" dirty="0" smtClean="0"/>
              <a:t>Υψηλή ανάλυση / ακρίβεια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400" dirty="0" smtClean="0"/>
              <a:t>Αντοχή στο χρόνο</a:t>
            </a:r>
            <a:endParaRPr lang="el-GR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7221850" y="2177318"/>
            <a:ext cx="2319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 smtClean="0"/>
              <a:t>Ένταση αέρα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 smtClean="0"/>
              <a:t>Διεύθυνση αέρα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dirty="0" smtClean="0"/>
              <a:t>Βροχόπτωση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86706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3" t="3482" r="24076" b="7792"/>
          <a:stretch/>
        </p:blipFill>
        <p:spPr>
          <a:xfrm>
            <a:off x="482137" y="241069"/>
            <a:ext cx="4006735" cy="57535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79075" y="1825176"/>
            <a:ext cx="68081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Το πρωτότυπο</a:t>
            </a:r>
            <a:r>
              <a:rPr lang="en-US" dirty="0"/>
              <a:t>:</a:t>
            </a:r>
            <a:endParaRPr lang="el-G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 smtClean="0"/>
              <a:t>Αδιάβροχο </a:t>
            </a:r>
            <a:r>
              <a:rPr lang="en-US" dirty="0" smtClean="0"/>
              <a:t>PVC </a:t>
            </a:r>
            <a:r>
              <a:rPr lang="el-GR" dirty="0" smtClean="0"/>
              <a:t>κουτί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Raspberry 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Arduino Mega 2560 + Ethernet Shield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Ethernet Switch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External Powered USB 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Breadboards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 smtClean="0"/>
              <a:t>Πολύπριζα &amp; Τροφοδοτικά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Sony PlayStation 3 Eye Toy &amp; Pan – Tilt Camera Mount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49275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8" t="8538" r="1305" b="531"/>
          <a:stretch/>
        </p:blipFill>
        <p:spPr>
          <a:xfrm>
            <a:off x="1795547" y="1"/>
            <a:ext cx="7398329" cy="631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9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02" y="232756"/>
            <a:ext cx="3297642" cy="58624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14058" y="232756"/>
            <a:ext cx="48546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l-GR" dirty="0" smtClean="0"/>
              <a:t>Ο στύλος όπου είναι τοποθετημένα τα όργανα αέρα / διεύθυνσης και βροχόπτωσης. </a:t>
            </a: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3953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661</TotalTime>
  <Words>1069</Words>
  <Application>Microsoft Office PowerPoint</Application>
  <PresentationFormat>Widescreen</PresentationFormat>
  <Paragraphs>249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Courier New</vt:lpstr>
      <vt:lpstr>Times New Roman</vt:lpstr>
      <vt:lpstr>Wingdings</vt:lpstr>
      <vt:lpstr>Retrospect</vt:lpstr>
      <vt:lpstr>Πτυχιακή Εργασία Μάνος Κοντάκης</vt:lpstr>
      <vt:lpstr>PowerPoint Presentation</vt:lpstr>
      <vt:lpstr>PowerPoint Presentation</vt:lpstr>
      <vt:lpstr>Raspberry PI</vt:lpstr>
      <vt:lpstr>Arduino Mega</vt:lpstr>
      <vt:lpstr>Αισθητήρες</vt:lpstr>
      <vt:lpstr>PowerPoint Presentation</vt:lpstr>
      <vt:lpstr>PowerPoint Presentation</vt:lpstr>
      <vt:lpstr>PowerPoint Presentation</vt:lpstr>
      <vt:lpstr>PowerPoint Presentation</vt:lpstr>
      <vt:lpstr>Κόστος του υλικού</vt:lpstr>
      <vt:lpstr>PowerPoint Presentation</vt:lpstr>
      <vt:lpstr>GitHub Repository (link) </vt:lpstr>
      <vt:lpstr>Προγραμματισμός Arduino (1/3 )</vt:lpstr>
      <vt:lpstr>Προγραμματισμός Arduino Παράδειγματα (2/3)</vt:lpstr>
      <vt:lpstr>Προγραμματισμός Arduino    Watchdog Timer (3/3)</vt:lpstr>
      <vt:lpstr>PowerPoint Presentation</vt:lpstr>
      <vt:lpstr>Android Application (1/4)</vt:lpstr>
      <vt:lpstr>Android Application (2/4)</vt:lpstr>
      <vt:lpstr>Android Application (3/4)</vt:lpstr>
      <vt:lpstr>Android Application (4/4)</vt:lpstr>
      <vt:lpstr>PowerPoint Presentation</vt:lpstr>
      <vt:lpstr>Web Site (1/5)</vt:lpstr>
      <vt:lpstr>Web Site (2/5)</vt:lpstr>
      <vt:lpstr>Web Site (3/5)</vt:lpstr>
      <vt:lpstr>Web Site (4/5) – Παραδείγματα από τον κώδικα</vt:lpstr>
      <vt:lpstr>Web Site (5/5) – Παραδείγματα από τον κώδικα</vt:lpstr>
      <vt:lpstr>PowerPoint Presentation</vt:lpstr>
      <vt:lpstr>Time Lapse Video (1/4)</vt:lpstr>
      <vt:lpstr>Time Lapse Video (2/4)</vt:lpstr>
      <vt:lpstr>Time Lapse Video (3/4)</vt:lpstr>
      <vt:lpstr>Time Lapse Video (4/4)</vt:lpstr>
      <vt:lpstr>PowerPoint Presentation</vt:lpstr>
      <vt:lpstr>Server Side Scripts</vt:lpstr>
      <vt:lpstr>Server Side Scripts - Arduino</vt:lpstr>
      <vt:lpstr>Server Side Scripts – Android </vt:lpstr>
      <vt:lpstr>Server Side Scripts – Charts</vt:lpstr>
      <vt:lpstr>PowerPoint Presentation</vt:lpstr>
      <vt:lpstr>Future Development – Ανεξαρτητοποίηση</vt:lpstr>
      <vt:lpstr>Future Development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Πτυχιακή Εργασία Μάνος Κοντάκης</dc:title>
  <dc:creator>Manos kontakis</dc:creator>
  <cp:lastModifiedBy>Manos kontakis</cp:lastModifiedBy>
  <cp:revision>54</cp:revision>
  <dcterms:created xsi:type="dcterms:W3CDTF">2014-10-31T11:21:45Z</dcterms:created>
  <dcterms:modified xsi:type="dcterms:W3CDTF">2014-12-08T00:33:46Z</dcterms:modified>
</cp:coreProperties>
</file>